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handoutMasterIdLst>
    <p:handoutMasterId r:id="rId10"/>
  </p:handoutMasterIdLst>
  <p:sldIdLst>
    <p:sldId id="299" r:id="rId2"/>
    <p:sldId id="257" r:id="rId3"/>
    <p:sldId id="300" r:id="rId4"/>
    <p:sldId id="4114" r:id="rId5"/>
    <p:sldId id="259" r:id="rId6"/>
    <p:sldId id="4111" r:id="rId7"/>
    <p:sldId id="411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fen Kurniawan" initials="AK" lastIdx="1" clrIdx="0">
    <p:extLst>
      <p:ext uri="{19B8F6BF-5375-455C-9EA6-DF929625EA0E}">
        <p15:presenceInfo xmlns:p15="http://schemas.microsoft.com/office/powerpoint/2012/main" userId="4a5dfc328735ce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98C1D9"/>
    <a:srgbClr val="3F7BFA"/>
    <a:srgbClr val="3D5A80"/>
    <a:srgbClr val="595959"/>
    <a:srgbClr val="FDC801"/>
    <a:srgbClr val="FFF0B7"/>
    <a:srgbClr val="0193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D9226-21DD-4EE5-A7D4-2263CC82552E}" v="7" dt="2025-11-24T22:26:15.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Ingen stil, ingen rutenet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ys stil 1 – utheving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27" y="3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 M Konieczny" userId="2e6ea45ff22f48e4" providerId="LiveId" clId="{67652577-0E8C-4EB5-85D8-9F617C0FAED0}"/>
    <pc:docChg chg="custSel modSld">
      <pc:chgData name="Roger M Konieczny" userId="2e6ea45ff22f48e4" providerId="LiveId" clId="{67652577-0E8C-4EB5-85D8-9F617C0FAED0}" dt="2025-11-24T22:26:50.105" v="40" actId="114"/>
      <pc:docMkLst>
        <pc:docMk/>
      </pc:docMkLst>
      <pc:sldChg chg="modSp mod">
        <pc:chgData name="Roger M Konieczny" userId="2e6ea45ff22f48e4" providerId="LiveId" clId="{67652577-0E8C-4EB5-85D8-9F617C0FAED0}" dt="2025-11-24T22:26:50.105" v="40" actId="114"/>
        <pc:sldMkLst>
          <pc:docMk/>
          <pc:sldMk cId="2337766635" sldId="257"/>
        </pc:sldMkLst>
        <pc:spChg chg="mod">
          <ac:chgData name="Roger M Konieczny" userId="2e6ea45ff22f48e4" providerId="LiveId" clId="{67652577-0E8C-4EB5-85D8-9F617C0FAED0}" dt="2025-11-24T22:26:50.105" v="40" actId="114"/>
          <ac:spMkLst>
            <pc:docMk/>
            <pc:sldMk cId="2337766635" sldId="257"/>
            <ac:spMk id="12" creationId="{CD5659B3-0330-4110-BC7D-DADA6A7A89ED}"/>
          </ac:spMkLst>
        </pc:spChg>
      </pc:sldChg>
      <pc:sldChg chg="modSp mod">
        <pc:chgData name="Roger M Konieczny" userId="2e6ea45ff22f48e4" providerId="LiveId" clId="{67652577-0E8C-4EB5-85D8-9F617C0FAED0}" dt="2025-11-24T22:24:44.109" v="33" actId="114"/>
        <pc:sldMkLst>
          <pc:docMk/>
          <pc:sldMk cId="3200663951" sldId="4111"/>
        </pc:sldMkLst>
        <pc:spChg chg="mod">
          <ac:chgData name="Roger M Konieczny" userId="2e6ea45ff22f48e4" providerId="LiveId" clId="{67652577-0E8C-4EB5-85D8-9F617C0FAED0}" dt="2025-11-24T22:24:44.109" v="33" actId="114"/>
          <ac:spMkLst>
            <pc:docMk/>
            <pc:sldMk cId="3200663951" sldId="4111"/>
            <ac:spMk id="3" creationId="{82CEF2FB-BA40-F6CA-F31E-F224E63089E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80CCA-6520-410B-8C1C-35247C6FAB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AA8ABD-4397-4F04-9333-B34E242A07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DC7C43-8719-40A5-B573-C7CF11039200}" type="datetimeFigureOut">
              <a:rPr lang="en-US" smtClean="0"/>
              <a:t>11/24/2025</a:t>
            </a:fld>
            <a:endParaRPr lang="en-US"/>
          </a:p>
        </p:txBody>
      </p:sp>
      <p:sp>
        <p:nvSpPr>
          <p:cNvPr id="4" name="Footer Placeholder 3">
            <a:extLst>
              <a:ext uri="{FF2B5EF4-FFF2-40B4-BE49-F238E27FC236}">
                <a16:creationId xmlns:a16="http://schemas.microsoft.com/office/drawing/2014/main" id="{EDCCDB62-CE92-409E-8529-2BC721F056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35DCEB-A06F-484E-98D0-984A5E8D6F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5AD2B0-7DAB-4241-AA7E-BF74A66474DA}" type="slidenum">
              <a:rPr lang="en-US" smtClean="0"/>
              <a:t>‹#›</a:t>
            </a:fld>
            <a:endParaRPr lang="en-US"/>
          </a:p>
        </p:txBody>
      </p:sp>
    </p:spTree>
    <p:extLst>
      <p:ext uri="{BB962C8B-B14F-4D97-AF65-F5344CB8AC3E}">
        <p14:creationId xmlns:p14="http://schemas.microsoft.com/office/powerpoint/2010/main" val="1323970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B13FE-C2DB-4466-B21F-84AF9982DA99}" type="datetimeFigureOut">
              <a:rPr lang="en-US" smtClean="0"/>
              <a:t>11/24/2025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DE436-4443-4073-B94A-831EF9669053}" type="slidenum">
              <a:rPr lang="en-US" smtClean="0"/>
              <a:t>‹#›</a:t>
            </a:fld>
            <a:endParaRPr lang="en-US"/>
          </a:p>
        </p:txBody>
      </p:sp>
    </p:spTree>
    <p:extLst>
      <p:ext uri="{BB962C8B-B14F-4D97-AF65-F5344CB8AC3E}">
        <p14:creationId xmlns:p14="http://schemas.microsoft.com/office/powerpoint/2010/main" val="937053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b-NO"/>
          </a:p>
        </p:txBody>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598DE436-4443-4073-B94A-831EF9669053}" type="slidenum">
              <a:rPr lang="en-US" smtClean="0"/>
              <a:t>1</a:t>
            </a:fld>
            <a:endParaRPr lang="en-US"/>
          </a:p>
        </p:txBody>
      </p:sp>
    </p:spTree>
    <p:extLst>
      <p:ext uri="{BB962C8B-B14F-4D97-AF65-F5344CB8AC3E}">
        <p14:creationId xmlns:p14="http://schemas.microsoft.com/office/powerpoint/2010/main" val="380349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nb-NO"/>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8DE436-4443-4073-B94A-831EF9669053}" type="slidenum">
              <a:rPr lang="en-US" smtClean="0"/>
              <a:t>6</a:t>
            </a:fld>
            <a:endParaRPr lang="en-US"/>
          </a:p>
        </p:txBody>
      </p:sp>
    </p:spTree>
    <p:extLst>
      <p:ext uri="{BB962C8B-B14F-4D97-AF65-F5344CB8AC3E}">
        <p14:creationId xmlns:p14="http://schemas.microsoft.com/office/powerpoint/2010/main" val="1137085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902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FFB41-ED80-4481-B609-C69A7DD2D9DE}"/>
              </a:ext>
            </a:extLst>
          </p:cNvPr>
          <p:cNvSpPr/>
          <p:nvPr userDrawn="1"/>
        </p:nvSpPr>
        <p:spPr>
          <a:xfrm flipV="1">
            <a:off x="4377626" y="3577775"/>
            <a:ext cx="2263158" cy="2472867"/>
          </a:xfrm>
          <a:prstGeom prst="rect">
            <a:avLst/>
          </a:prstGeom>
          <a:solidFill>
            <a:srgbClr val="FDC80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Picture Placeholder 54">
            <a:extLst>
              <a:ext uri="{FF2B5EF4-FFF2-40B4-BE49-F238E27FC236}">
                <a16:creationId xmlns:a16="http://schemas.microsoft.com/office/drawing/2014/main" id="{6133152D-3B4E-4AEE-8492-06336BF5D09A}"/>
              </a:ext>
            </a:extLst>
          </p:cNvPr>
          <p:cNvSpPr>
            <a:spLocks noGrp="1"/>
          </p:cNvSpPr>
          <p:nvPr>
            <p:ph type="pic" sz="quarter" idx="13"/>
          </p:nvPr>
        </p:nvSpPr>
        <p:spPr>
          <a:xfrm>
            <a:off x="4377626" y="3577776"/>
            <a:ext cx="2268359" cy="2168071"/>
          </a:xfrm>
          <a:custGeom>
            <a:avLst/>
            <a:gdLst>
              <a:gd name="connsiteX0" fmla="*/ 0 w 5657850"/>
              <a:gd name="connsiteY0" fmla="*/ 0 h 3771899"/>
              <a:gd name="connsiteX1" fmla="*/ 5657849 w 5657850"/>
              <a:gd name="connsiteY1" fmla="*/ 0 h 3771899"/>
              <a:gd name="connsiteX2" fmla="*/ 5657849 w 5657850"/>
              <a:gd name="connsiteY2" fmla="*/ 2647949 h 3771899"/>
              <a:gd name="connsiteX3" fmla="*/ 5657850 w 5657850"/>
              <a:gd name="connsiteY3" fmla="*/ 2647949 h 3771899"/>
              <a:gd name="connsiteX4" fmla="*/ 5657850 w 5657850"/>
              <a:gd name="connsiteY4" fmla="*/ 3316312 h 3771899"/>
              <a:gd name="connsiteX5" fmla="*/ 1105219 w 5657850"/>
              <a:gd name="connsiteY5" fmla="*/ 3316312 h 3771899"/>
              <a:gd name="connsiteX6" fmla="*/ 701754 w 5657850"/>
              <a:gd name="connsiteY6" fmla="*/ 3771899 h 3771899"/>
              <a:gd name="connsiteX7" fmla="*/ 0 w 5657850"/>
              <a:gd name="connsiteY7" fmla="*/ 3771899 h 3771899"/>
              <a:gd name="connsiteX8" fmla="*/ 0 w 5657850"/>
              <a:gd name="connsiteY8" fmla="*/ 2895598 h 37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7850" h="3771899">
                <a:moveTo>
                  <a:pt x="0" y="0"/>
                </a:moveTo>
                <a:lnTo>
                  <a:pt x="5657849" y="0"/>
                </a:lnTo>
                <a:lnTo>
                  <a:pt x="5657849" y="2647949"/>
                </a:lnTo>
                <a:lnTo>
                  <a:pt x="5657850" y="2647949"/>
                </a:lnTo>
                <a:lnTo>
                  <a:pt x="5657850" y="3316312"/>
                </a:lnTo>
                <a:lnTo>
                  <a:pt x="1105219" y="3316312"/>
                </a:lnTo>
                <a:lnTo>
                  <a:pt x="701754" y="3771899"/>
                </a:lnTo>
                <a:lnTo>
                  <a:pt x="0" y="3771899"/>
                </a:lnTo>
                <a:lnTo>
                  <a:pt x="0" y="2895598"/>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
        <p:nvSpPr>
          <p:cNvPr id="24" name="Rectangle 23">
            <a:extLst>
              <a:ext uri="{FF2B5EF4-FFF2-40B4-BE49-F238E27FC236}">
                <a16:creationId xmlns:a16="http://schemas.microsoft.com/office/drawing/2014/main" id="{439AC820-531B-4F27-B6B4-E17CA02ECA15}"/>
              </a:ext>
            </a:extLst>
          </p:cNvPr>
          <p:cNvSpPr/>
          <p:nvPr userDrawn="1"/>
        </p:nvSpPr>
        <p:spPr>
          <a:xfrm flipV="1">
            <a:off x="6876636" y="3577772"/>
            <a:ext cx="2263158" cy="2472867"/>
          </a:xfrm>
          <a:prstGeom prst="rect">
            <a:avLst/>
          </a:prstGeom>
          <a:solidFill>
            <a:srgbClr val="FDC80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Picture Placeholder 54">
            <a:extLst>
              <a:ext uri="{FF2B5EF4-FFF2-40B4-BE49-F238E27FC236}">
                <a16:creationId xmlns:a16="http://schemas.microsoft.com/office/drawing/2014/main" id="{0F450B37-F338-43FC-A044-034703D04ABC}"/>
              </a:ext>
            </a:extLst>
          </p:cNvPr>
          <p:cNvSpPr>
            <a:spLocks noGrp="1"/>
          </p:cNvSpPr>
          <p:nvPr>
            <p:ph type="pic" sz="quarter" idx="16"/>
          </p:nvPr>
        </p:nvSpPr>
        <p:spPr>
          <a:xfrm>
            <a:off x="6876636" y="3577776"/>
            <a:ext cx="2268359" cy="2168071"/>
          </a:xfrm>
          <a:custGeom>
            <a:avLst/>
            <a:gdLst>
              <a:gd name="connsiteX0" fmla="*/ 0 w 5657850"/>
              <a:gd name="connsiteY0" fmla="*/ 0 h 3771899"/>
              <a:gd name="connsiteX1" fmla="*/ 5657849 w 5657850"/>
              <a:gd name="connsiteY1" fmla="*/ 0 h 3771899"/>
              <a:gd name="connsiteX2" fmla="*/ 5657849 w 5657850"/>
              <a:gd name="connsiteY2" fmla="*/ 2647949 h 3771899"/>
              <a:gd name="connsiteX3" fmla="*/ 5657850 w 5657850"/>
              <a:gd name="connsiteY3" fmla="*/ 2647949 h 3771899"/>
              <a:gd name="connsiteX4" fmla="*/ 5657850 w 5657850"/>
              <a:gd name="connsiteY4" fmla="*/ 3316312 h 3771899"/>
              <a:gd name="connsiteX5" fmla="*/ 1105219 w 5657850"/>
              <a:gd name="connsiteY5" fmla="*/ 3316312 h 3771899"/>
              <a:gd name="connsiteX6" fmla="*/ 701754 w 5657850"/>
              <a:gd name="connsiteY6" fmla="*/ 3771899 h 3771899"/>
              <a:gd name="connsiteX7" fmla="*/ 0 w 5657850"/>
              <a:gd name="connsiteY7" fmla="*/ 3771899 h 3771899"/>
              <a:gd name="connsiteX8" fmla="*/ 0 w 5657850"/>
              <a:gd name="connsiteY8" fmla="*/ 2895598 h 37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7850" h="3771899">
                <a:moveTo>
                  <a:pt x="0" y="0"/>
                </a:moveTo>
                <a:lnTo>
                  <a:pt x="5657849" y="0"/>
                </a:lnTo>
                <a:lnTo>
                  <a:pt x="5657849" y="2647949"/>
                </a:lnTo>
                <a:lnTo>
                  <a:pt x="5657850" y="2647949"/>
                </a:lnTo>
                <a:lnTo>
                  <a:pt x="5657850" y="3316312"/>
                </a:lnTo>
                <a:lnTo>
                  <a:pt x="1105219" y="3316312"/>
                </a:lnTo>
                <a:lnTo>
                  <a:pt x="701754" y="3771899"/>
                </a:lnTo>
                <a:lnTo>
                  <a:pt x="0" y="3771899"/>
                </a:lnTo>
                <a:lnTo>
                  <a:pt x="0" y="2895598"/>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
        <p:nvSpPr>
          <p:cNvPr id="26" name="Rectangle 25">
            <a:extLst>
              <a:ext uri="{FF2B5EF4-FFF2-40B4-BE49-F238E27FC236}">
                <a16:creationId xmlns:a16="http://schemas.microsoft.com/office/drawing/2014/main" id="{76862A11-8B97-4806-9219-8C90D649B61A}"/>
              </a:ext>
            </a:extLst>
          </p:cNvPr>
          <p:cNvSpPr/>
          <p:nvPr userDrawn="1"/>
        </p:nvSpPr>
        <p:spPr>
          <a:xfrm flipV="1">
            <a:off x="9403585" y="3577772"/>
            <a:ext cx="2268359" cy="2472872"/>
          </a:xfrm>
          <a:prstGeom prst="rect">
            <a:avLst/>
          </a:prstGeom>
          <a:solidFill>
            <a:srgbClr val="FDC80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Picture Placeholder 54">
            <a:extLst>
              <a:ext uri="{FF2B5EF4-FFF2-40B4-BE49-F238E27FC236}">
                <a16:creationId xmlns:a16="http://schemas.microsoft.com/office/drawing/2014/main" id="{7337F1BE-C0F8-49E5-8C47-52EDDF5B6BBB}"/>
              </a:ext>
            </a:extLst>
          </p:cNvPr>
          <p:cNvSpPr>
            <a:spLocks noGrp="1"/>
          </p:cNvSpPr>
          <p:nvPr>
            <p:ph type="pic" sz="quarter" idx="17"/>
          </p:nvPr>
        </p:nvSpPr>
        <p:spPr>
          <a:xfrm>
            <a:off x="9403585" y="3577776"/>
            <a:ext cx="2268359" cy="2168071"/>
          </a:xfrm>
          <a:custGeom>
            <a:avLst/>
            <a:gdLst>
              <a:gd name="connsiteX0" fmla="*/ 0 w 5657850"/>
              <a:gd name="connsiteY0" fmla="*/ 0 h 3771899"/>
              <a:gd name="connsiteX1" fmla="*/ 5657849 w 5657850"/>
              <a:gd name="connsiteY1" fmla="*/ 0 h 3771899"/>
              <a:gd name="connsiteX2" fmla="*/ 5657849 w 5657850"/>
              <a:gd name="connsiteY2" fmla="*/ 2647949 h 3771899"/>
              <a:gd name="connsiteX3" fmla="*/ 5657850 w 5657850"/>
              <a:gd name="connsiteY3" fmla="*/ 2647949 h 3771899"/>
              <a:gd name="connsiteX4" fmla="*/ 5657850 w 5657850"/>
              <a:gd name="connsiteY4" fmla="*/ 3316312 h 3771899"/>
              <a:gd name="connsiteX5" fmla="*/ 1105219 w 5657850"/>
              <a:gd name="connsiteY5" fmla="*/ 3316312 h 3771899"/>
              <a:gd name="connsiteX6" fmla="*/ 701754 w 5657850"/>
              <a:gd name="connsiteY6" fmla="*/ 3771899 h 3771899"/>
              <a:gd name="connsiteX7" fmla="*/ 0 w 5657850"/>
              <a:gd name="connsiteY7" fmla="*/ 3771899 h 3771899"/>
              <a:gd name="connsiteX8" fmla="*/ 0 w 5657850"/>
              <a:gd name="connsiteY8" fmla="*/ 2895598 h 37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7850" h="3771899">
                <a:moveTo>
                  <a:pt x="0" y="0"/>
                </a:moveTo>
                <a:lnTo>
                  <a:pt x="5657849" y="0"/>
                </a:lnTo>
                <a:lnTo>
                  <a:pt x="5657849" y="2647949"/>
                </a:lnTo>
                <a:lnTo>
                  <a:pt x="5657850" y="2647949"/>
                </a:lnTo>
                <a:lnTo>
                  <a:pt x="5657850" y="3316312"/>
                </a:lnTo>
                <a:lnTo>
                  <a:pt x="1105219" y="3316312"/>
                </a:lnTo>
                <a:lnTo>
                  <a:pt x="701754" y="3771899"/>
                </a:lnTo>
                <a:lnTo>
                  <a:pt x="0" y="3771899"/>
                </a:lnTo>
                <a:lnTo>
                  <a:pt x="0" y="2895598"/>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
        <p:nvSpPr>
          <p:cNvPr id="28" name="Picture Placeholder 49">
            <a:extLst>
              <a:ext uri="{FF2B5EF4-FFF2-40B4-BE49-F238E27FC236}">
                <a16:creationId xmlns:a16="http://schemas.microsoft.com/office/drawing/2014/main" id="{231AB0E5-570C-4155-A71A-49EA1BF1FE34}"/>
              </a:ext>
            </a:extLst>
          </p:cNvPr>
          <p:cNvSpPr>
            <a:spLocks noGrp="1"/>
          </p:cNvSpPr>
          <p:nvPr>
            <p:ph type="pic" sz="quarter" idx="10"/>
          </p:nvPr>
        </p:nvSpPr>
        <p:spPr>
          <a:xfrm>
            <a:off x="0" y="0"/>
            <a:ext cx="3831771" cy="6858000"/>
          </a:xfrm>
          <a:prstGeom prst="rect">
            <a:avLst/>
          </a:prstGeom>
          <a:pattFill prst="pct10">
            <a:fgClr>
              <a:srgbClr val="0193C7"/>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165424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6F034-8C06-456B-A984-4A88E7A6C00F}"/>
              </a:ext>
            </a:extLst>
          </p:cNvPr>
          <p:cNvSpPr/>
          <p:nvPr userDrawn="1"/>
        </p:nvSpPr>
        <p:spPr>
          <a:xfrm>
            <a:off x="6557964" y="0"/>
            <a:ext cx="5634036" cy="6858000"/>
          </a:xfrm>
          <a:prstGeom prst="rect">
            <a:avLst/>
          </a:prstGeom>
          <a:solidFill>
            <a:srgbClr val="FDC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30">
            <a:extLst>
              <a:ext uri="{FF2B5EF4-FFF2-40B4-BE49-F238E27FC236}">
                <a16:creationId xmlns:a16="http://schemas.microsoft.com/office/drawing/2014/main" id="{FC22FAC2-FAB2-4737-BAB1-47DC8DA480CF}"/>
              </a:ext>
            </a:extLst>
          </p:cNvPr>
          <p:cNvSpPr>
            <a:spLocks noGrp="1"/>
          </p:cNvSpPr>
          <p:nvPr>
            <p:ph type="pic" sz="quarter" idx="10"/>
          </p:nvPr>
        </p:nvSpPr>
        <p:spPr>
          <a:xfrm>
            <a:off x="7213376" y="595487"/>
            <a:ext cx="4321765" cy="5667026"/>
          </a:xfrm>
          <a:prstGeom prst="rect">
            <a:avLst/>
          </a:prstGeom>
          <a:pattFill prst="pct10">
            <a:fgClr>
              <a:srgbClr val="0193C7"/>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542033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341A5A0-0284-4428-A604-F8DB9B56590A}"/>
              </a:ext>
            </a:extLst>
          </p:cNvPr>
          <p:cNvSpPr>
            <a:spLocks noGrp="1"/>
          </p:cNvSpPr>
          <p:nvPr>
            <p:ph type="pic" sz="quarter" idx="10"/>
          </p:nvPr>
        </p:nvSpPr>
        <p:spPr>
          <a:xfrm>
            <a:off x="560401" y="510280"/>
            <a:ext cx="4906950" cy="5830901"/>
          </a:xfrm>
          <a:custGeom>
            <a:avLst/>
            <a:gdLst>
              <a:gd name="connsiteX0" fmla="*/ 900362 w 5059353"/>
              <a:gd name="connsiteY0" fmla="*/ 0 h 6012001"/>
              <a:gd name="connsiteX1" fmla="*/ 5059353 w 5059353"/>
              <a:gd name="connsiteY1" fmla="*/ 0 h 6012001"/>
              <a:gd name="connsiteX2" fmla="*/ 5059353 w 5059353"/>
              <a:gd name="connsiteY2" fmla="*/ 6012001 h 6012001"/>
              <a:gd name="connsiteX3" fmla="*/ 0 w 5059353"/>
              <a:gd name="connsiteY3" fmla="*/ 6012001 h 6012001"/>
              <a:gd name="connsiteX4" fmla="*/ 0 w 5059353"/>
              <a:gd name="connsiteY4" fmla="*/ 900362 h 601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353" h="6012001">
                <a:moveTo>
                  <a:pt x="900362" y="0"/>
                </a:moveTo>
                <a:lnTo>
                  <a:pt x="5059353" y="0"/>
                </a:lnTo>
                <a:lnTo>
                  <a:pt x="5059353" y="6012001"/>
                </a:lnTo>
                <a:lnTo>
                  <a:pt x="0" y="6012001"/>
                </a:lnTo>
                <a:lnTo>
                  <a:pt x="0" y="900362"/>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
        <p:nvSpPr>
          <p:cNvPr id="3" name="Rectangle 2">
            <a:extLst>
              <a:ext uri="{FF2B5EF4-FFF2-40B4-BE49-F238E27FC236}">
                <a16:creationId xmlns:a16="http://schemas.microsoft.com/office/drawing/2014/main" id="{BA0C1C2A-5F06-493A-80AD-D6FDD48E467D}"/>
              </a:ext>
            </a:extLst>
          </p:cNvPr>
          <p:cNvSpPr/>
          <p:nvPr userDrawn="1"/>
        </p:nvSpPr>
        <p:spPr>
          <a:xfrm rot="10800000" flipH="1">
            <a:off x="5467351" y="510279"/>
            <a:ext cx="6164248" cy="5830901"/>
          </a:xfrm>
          <a:prstGeom prst="rect">
            <a:avLst/>
          </a:prstGeom>
          <a:solidFill>
            <a:srgbClr val="FDC80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81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DFA61C-4DC2-44C9-BACB-823A44E60F25}"/>
              </a:ext>
            </a:extLst>
          </p:cNvPr>
          <p:cNvSpPr/>
          <p:nvPr userDrawn="1"/>
        </p:nvSpPr>
        <p:spPr>
          <a:xfrm flipH="1">
            <a:off x="633537" y="3257550"/>
            <a:ext cx="2613656" cy="3286125"/>
          </a:xfrm>
          <a:custGeom>
            <a:avLst/>
            <a:gdLst>
              <a:gd name="connsiteX0" fmla="*/ 0 w 2613656"/>
              <a:gd name="connsiteY0" fmla="*/ 0 h 3286125"/>
              <a:gd name="connsiteX1" fmla="*/ 2613656 w 2613656"/>
              <a:gd name="connsiteY1" fmla="*/ 0 h 3286125"/>
              <a:gd name="connsiteX2" fmla="*/ 2613656 w 2613656"/>
              <a:gd name="connsiteY2" fmla="*/ 3286125 h 3286125"/>
              <a:gd name="connsiteX3" fmla="*/ 0 w 2613656"/>
              <a:gd name="connsiteY3" fmla="*/ 3286125 h 3286125"/>
              <a:gd name="connsiteX4" fmla="*/ 0 w 2613656"/>
              <a:gd name="connsiteY4" fmla="*/ 0 h 3286125"/>
              <a:gd name="connsiteX0" fmla="*/ 0 w 2613656"/>
              <a:gd name="connsiteY0" fmla="*/ 0 h 3286125"/>
              <a:gd name="connsiteX1" fmla="*/ 2613656 w 2613656"/>
              <a:gd name="connsiteY1" fmla="*/ 0 h 3286125"/>
              <a:gd name="connsiteX2" fmla="*/ 2613656 w 2613656"/>
              <a:gd name="connsiteY2" fmla="*/ 3286125 h 3286125"/>
              <a:gd name="connsiteX3" fmla="*/ 0 w 2613656"/>
              <a:gd name="connsiteY3" fmla="*/ 3286125 h 3286125"/>
              <a:gd name="connsiteX4" fmla="*/ 8693 w 2613656"/>
              <a:gd name="connsiteY4" fmla="*/ 3038475 h 3286125"/>
              <a:gd name="connsiteX5" fmla="*/ 0 w 2613656"/>
              <a:gd name="connsiteY5" fmla="*/ 0 h 3286125"/>
              <a:gd name="connsiteX0" fmla="*/ 0 w 2613656"/>
              <a:gd name="connsiteY0" fmla="*/ 0 h 3286125"/>
              <a:gd name="connsiteX1" fmla="*/ 2613656 w 2613656"/>
              <a:gd name="connsiteY1" fmla="*/ 0 h 3286125"/>
              <a:gd name="connsiteX2" fmla="*/ 2613656 w 2613656"/>
              <a:gd name="connsiteY2" fmla="*/ 3286125 h 3286125"/>
              <a:gd name="connsiteX3" fmla="*/ 266700 w 2613656"/>
              <a:gd name="connsiteY3" fmla="*/ 3286125 h 3286125"/>
              <a:gd name="connsiteX4" fmla="*/ 8693 w 2613656"/>
              <a:gd name="connsiteY4" fmla="*/ 3038475 h 3286125"/>
              <a:gd name="connsiteX5" fmla="*/ 0 w 2613656"/>
              <a:gd name="connsiteY5" fmla="*/ 0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56" h="3286125">
                <a:moveTo>
                  <a:pt x="0" y="0"/>
                </a:moveTo>
                <a:lnTo>
                  <a:pt x="2613656" y="0"/>
                </a:lnTo>
                <a:lnTo>
                  <a:pt x="2613656" y="3286125"/>
                </a:lnTo>
                <a:lnTo>
                  <a:pt x="266700" y="3286125"/>
                </a:lnTo>
                <a:lnTo>
                  <a:pt x="8693" y="3038475"/>
                </a:lnTo>
                <a:cubicBezTo>
                  <a:pt x="5795" y="2025650"/>
                  <a:pt x="2898" y="1012825"/>
                  <a:pt x="0" y="0"/>
                </a:cubicBezTo>
                <a:close/>
              </a:path>
            </a:pathLst>
          </a:custGeom>
          <a:solidFill>
            <a:srgbClr val="3D5A80"/>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Picture Placeholder 10">
            <a:extLst>
              <a:ext uri="{FF2B5EF4-FFF2-40B4-BE49-F238E27FC236}">
                <a16:creationId xmlns:a16="http://schemas.microsoft.com/office/drawing/2014/main" id="{91BD5E7A-BEE2-49BE-8336-58A791EC6317}"/>
              </a:ext>
            </a:extLst>
          </p:cNvPr>
          <p:cNvSpPr>
            <a:spLocks noGrp="1"/>
          </p:cNvSpPr>
          <p:nvPr>
            <p:ph type="pic" sz="quarter" idx="12"/>
          </p:nvPr>
        </p:nvSpPr>
        <p:spPr>
          <a:xfrm>
            <a:off x="633538" y="1761249"/>
            <a:ext cx="2613660" cy="1934451"/>
          </a:xfrm>
          <a:prstGeom prst="snip2DiagRect">
            <a:avLst/>
          </a:prstGeom>
          <a:pattFill prst="pct1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427121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E9CBF16-1EB5-4A23-AF46-DC9F3A73BCF5}"/>
              </a:ext>
            </a:extLst>
          </p:cNvPr>
          <p:cNvSpPr/>
          <p:nvPr userDrawn="1"/>
        </p:nvSpPr>
        <p:spPr>
          <a:xfrm>
            <a:off x="0" y="5486390"/>
            <a:ext cx="12192000" cy="1371610"/>
          </a:xfrm>
          <a:custGeom>
            <a:avLst/>
            <a:gdLst>
              <a:gd name="connsiteX0" fmla="*/ 6953250 w 12192000"/>
              <a:gd name="connsiteY0" fmla="*/ 0 h 1371610"/>
              <a:gd name="connsiteX1" fmla="*/ 12192000 w 12192000"/>
              <a:gd name="connsiteY1" fmla="*/ 0 h 1371610"/>
              <a:gd name="connsiteX2" fmla="*/ 12192000 w 12192000"/>
              <a:gd name="connsiteY2" fmla="*/ 1371610 h 1371610"/>
              <a:gd name="connsiteX3" fmla="*/ 7334249 w 12192000"/>
              <a:gd name="connsiteY3" fmla="*/ 1371610 h 1371610"/>
              <a:gd name="connsiteX4" fmla="*/ 6953250 w 12192000"/>
              <a:gd name="connsiteY4" fmla="*/ 1371610 h 1371610"/>
              <a:gd name="connsiteX5" fmla="*/ 0 w 12192000"/>
              <a:gd name="connsiteY5" fmla="*/ 1371610 h 1371610"/>
              <a:gd name="connsiteX6" fmla="*/ 0 w 12192000"/>
              <a:gd name="connsiteY6" fmla="*/ 685805 h 1371610"/>
              <a:gd name="connsiteX7" fmla="*/ 6953250 w 12192000"/>
              <a:gd name="connsiteY7" fmla="*/ 685805 h 1371610"/>
              <a:gd name="connsiteX8" fmla="*/ 6953250 w 12192000"/>
              <a:gd name="connsiteY8" fmla="*/ 685804 h 1371610"/>
              <a:gd name="connsiteX9" fmla="*/ 7600950 w 12192000"/>
              <a:gd name="connsiteY9" fmla="*/ 1 h 1371610"/>
              <a:gd name="connsiteX10" fmla="*/ 6953250 w 12192000"/>
              <a:gd name="connsiteY10" fmla="*/ 1 h 137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371610">
                <a:moveTo>
                  <a:pt x="6953250" y="0"/>
                </a:moveTo>
                <a:lnTo>
                  <a:pt x="12192000" y="0"/>
                </a:lnTo>
                <a:lnTo>
                  <a:pt x="12192000" y="1371610"/>
                </a:lnTo>
                <a:lnTo>
                  <a:pt x="7334249" y="1371610"/>
                </a:lnTo>
                <a:lnTo>
                  <a:pt x="6953250" y="1371610"/>
                </a:lnTo>
                <a:lnTo>
                  <a:pt x="0" y="1371610"/>
                </a:lnTo>
                <a:lnTo>
                  <a:pt x="0" y="685805"/>
                </a:lnTo>
                <a:lnTo>
                  <a:pt x="6953250" y="685805"/>
                </a:lnTo>
                <a:lnTo>
                  <a:pt x="6953250" y="685804"/>
                </a:lnTo>
                <a:lnTo>
                  <a:pt x="7600950" y="1"/>
                </a:lnTo>
                <a:lnTo>
                  <a:pt x="6953250" y="1"/>
                </a:lnTo>
                <a:close/>
              </a:path>
            </a:pathLst>
          </a:custGeom>
          <a:solidFill>
            <a:srgbClr val="3D5A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30">
            <a:extLst>
              <a:ext uri="{FF2B5EF4-FFF2-40B4-BE49-F238E27FC236}">
                <a16:creationId xmlns:a16="http://schemas.microsoft.com/office/drawing/2014/main" id="{A1CBC6BB-029F-4883-BB94-A5EE874B4E93}"/>
              </a:ext>
            </a:extLst>
          </p:cNvPr>
          <p:cNvSpPr>
            <a:spLocks noGrp="1"/>
          </p:cNvSpPr>
          <p:nvPr>
            <p:ph type="pic" sz="quarter" idx="10"/>
          </p:nvPr>
        </p:nvSpPr>
        <p:spPr>
          <a:xfrm>
            <a:off x="6775226" y="0"/>
            <a:ext cx="5416774" cy="6858000"/>
          </a:xfrm>
          <a:prstGeom prst="rect">
            <a:avLst/>
          </a:prstGeom>
          <a:noFill/>
        </p:spPr>
        <p:txBody>
          <a:bodyPr wrap="square">
            <a:noAutofit/>
          </a:bodyPr>
          <a:lstStyle>
            <a:lvl1pPr>
              <a:defRPr sz="1200"/>
            </a:lvl1pPr>
          </a:lstStyle>
          <a:p>
            <a:endParaRPr lang="en-US"/>
          </a:p>
        </p:txBody>
      </p:sp>
    </p:spTree>
    <p:extLst>
      <p:ext uri="{BB962C8B-B14F-4D97-AF65-F5344CB8AC3E}">
        <p14:creationId xmlns:p14="http://schemas.microsoft.com/office/powerpoint/2010/main" val="525085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590884-2804-455E-834C-C9C04EC0B473}"/>
              </a:ext>
            </a:extLst>
          </p:cNvPr>
          <p:cNvSpPr/>
          <p:nvPr userDrawn="1"/>
        </p:nvSpPr>
        <p:spPr>
          <a:xfrm flipH="1">
            <a:off x="1081546" y="1867739"/>
            <a:ext cx="3008980" cy="3769288"/>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8593AFE-0DC6-4738-A973-105DD455AB89}"/>
              </a:ext>
            </a:extLst>
          </p:cNvPr>
          <p:cNvSpPr/>
          <p:nvPr userDrawn="1"/>
        </p:nvSpPr>
        <p:spPr>
          <a:xfrm flipH="1">
            <a:off x="8101472" y="1867739"/>
            <a:ext cx="3008980" cy="3769288"/>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1F25EE99-B670-417F-BE25-226094F74D21}"/>
              </a:ext>
            </a:extLst>
          </p:cNvPr>
          <p:cNvSpPr/>
          <p:nvPr userDrawn="1"/>
        </p:nvSpPr>
        <p:spPr>
          <a:xfrm flipH="1">
            <a:off x="4591509" y="1867739"/>
            <a:ext cx="3008980" cy="3769288"/>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Picture Placeholder 7">
            <a:extLst>
              <a:ext uri="{FF2B5EF4-FFF2-40B4-BE49-F238E27FC236}">
                <a16:creationId xmlns:a16="http://schemas.microsoft.com/office/drawing/2014/main" id="{E176D038-E2CE-4E99-BE34-2F10966E4A42}"/>
              </a:ext>
            </a:extLst>
          </p:cNvPr>
          <p:cNvSpPr>
            <a:spLocks noGrp="1"/>
          </p:cNvSpPr>
          <p:nvPr>
            <p:ph type="pic" sz="quarter" idx="16"/>
          </p:nvPr>
        </p:nvSpPr>
        <p:spPr>
          <a:xfrm>
            <a:off x="8319951" y="2104156"/>
            <a:ext cx="2572023" cy="3296455"/>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24" name="Picture Placeholder 7">
            <a:extLst>
              <a:ext uri="{FF2B5EF4-FFF2-40B4-BE49-F238E27FC236}">
                <a16:creationId xmlns:a16="http://schemas.microsoft.com/office/drawing/2014/main" id="{21334718-CA9A-4A73-B19E-112BA25E0AC7}"/>
              </a:ext>
            </a:extLst>
          </p:cNvPr>
          <p:cNvSpPr>
            <a:spLocks noGrp="1"/>
          </p:cNvSpPr>
          <p:nvPr>
            <p:ph type="pic" sz="quarter" idx="20"/>
          </p:nvPr>
        </p:nvSpPr>
        <p:spPr>
          <a:xfrm>
            <a:off x="4809987" y="2104155"/>
            <a:ext cx="2572023" cy="3296455"/>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25" name="Picture Placeholder 7">
            <a:extLst>
              <a:ext uri="{FF2B5EF4-FFF2-40B4-BE49-F238E27FC236}">
                <a16:creationId xmlns:a16="http://schemas.microsoft.com/office/drawing/2014/main" id="{1E56876B-BED0-480F-BF87-2BCD19857C99}"/>
              </a:ext>
            </a:extLst>
          </p:cNvPr>
          <p:cNvSpPr>
            <a:spLocks noGrp="1"/>
          </p:cNvSpPr>
          <p:nvPr>
            <p:ph type="pic" sz="quarter" idx="21"/>
          </p:nvPr>
        </p:nvSpPr>
        <p:spPr>
          <a:xfrm>
            <a:off x="1300024" y="2104155"/>
            <a:ext cx="2572023" cy="3296455"/>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66354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590884-2804-455E-834C-C9C04EC0B473}"/>
              </a:ext>
            </a:extLst>
          </p:cNvPr>
          <p:cNvSpPr/>
          <p:nvPr userDrawn="1"/>
        </p:nvSpPr>
        <p:spPr>
          <a:xfrm flipH="1">
            <a:off x="2663838" y="1335055"/>
            <a:ext cx="1504863" cy="1885111"/>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1F25EE99-B670-417F-BE25-226094F74D21}"/>
              </a:ext>
            </a:extLst>
          </p:cNvPr>
          <p:cNvSpPr/>
          <p:nvPr userDrawn="1"/>
        </p:nvSpPr>
        <p:spPr>
          <a:xfrm flipH="1">
            <a:off x="4450325" y="1335055"/>
            <a:ext cx="1504863" cy="1885111"/>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Picture Placeholder 7">
            <a:extLst>
              <a:ext uri="{FF2B5EF4-FFF2-40B4-BE49-F238E27FC236}">
                <a16:creationId xmlns:a16="http://schemas.microsoft.com/office/drawing/2014/main" id="{21334718-CA9A-4A73-B19E-112BA25E0AC7}"/>
              </a:ext>
            </a:extLst>
          </p:cNvPr>
          <p:cNvSpPr>
            <a:spLocks noGrp="1"/>
          </p:cNvSpPr>
          <p:nvPr>
            <p:ph type="pic" sz="quarter" idx="20"/>
          </p:nvPr>
        </p:nvSpPr>
        <p:spPr>
          <a:xfrm>
            <a:off x="4540350" y="1428574"/>
            <a:ext cx="1323975" cy="1696883"/>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25" name="Picture Placeholder 7">
            <a:extLst>
              <a:ext uri="{FF2B5EF4-FFF2-40B4-BE49-F238E27FC236}">
                <a16:creationId xmlns:a16="http://schemas.microsoft.com/office/drawing/2014/main" id="{1E56876B-BED0-480F-BF87-2BCD19857C99}"/>
              </a:ext>
            </a:extLst>
          </p:cNvPr>
          <p:cNvSpPr>
            <a:spLocks noGrp="1"/>
          </p:cNvSpPr>
          <p:nvPr>
            <p:ph type="pic" sz="quarter" idx="21"/>
          </p:nvPr>
        </p:nvSpPr>
        <p:spPr>
          <a:xfrm>
            <a:off x="2753863" y="1428574"/>
            <a:ext cx="1323975" cy="1696883"/>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6" name="Rectangle 5">
            <a:extLst>
              <a:ext uri="{FF2B5EF4-FFF2-40B4-BE49-F238E27FC236}">
                <a16:creationId xmlns:a16="http://schemas.microsoft.com/office/drawing/2014/main" id="{2AF0B3A0-9DAB-01F6-6EF3-DE858D9F4D8C}"/>
              </a:ext>
            </a:extLst>
          </p:cNvPr>
          <p:cNvSpPr/>
          <p:nvPr userDrawn="1"/>
        </p:nvSpPr>
        <p:spPr>
          <a:xfrm flipH="1">
            <a:off x="6236812" y="1335055"/>
            <a:ext cx="1504863" cy="1885111"/>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81BFB5F8-28E6-7480-903D-A770375330E8}"/>
              </a:ext>
            </a:extLst>
          </p:cNvPr>
          <p:cNvSpPr/>
          <p:nvPr userDrawn="1"/>
        </p:nvSpPr>
        <p:spPr>
          <a:xfrm flipH="1">
            <a:off x="8023299" y="1335055"/>
            <a:ext cx="1504863" cy="1885111"/>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Picture Placeholder 7">
            <a:extLst>
              <a:ext uri="{FF2B5EF4-FFF2-40B4-BE49-F238E27FC236}">
                <a16:creationId xmlns:a16="http://schemas.microsoft.com/office/drawing/2014/main" id="{1252DF7C-512B-1A13-78ED-4A0239529B67}"/>
              </a:ext>
            </a:extLst>
          </p:cNvPr>
          <p:cNvSpPr>
            <a:spLocks noGrp="1"/>
          </p:cNvSpPr>
          <p:nvPr>
            <p:ph type="pic" sz="quarter" idx="22"/>
          </p:nvPr>
        </p:nvSpPr>
        <p:spPr>
          <a:xfrm>
            <a:off x="8113324" y="1428574"/>
            <a:ext cx="1323975" cy="1696883"/>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3" name="Picture Placeholder 7">
            <a:extLst>
              <a:ext uri="{FF2B5EF4-FFF2-40B4-BE49-F238E27FC236}">
                <a16:creationId xmlns:a16="http://schemas.microsoft.com/office/drawing/2014/main" id="{C920E62F-DF4A-7280-8621-15512F1F3B26}"/>
              </a:ext>
            </a:extLst>
          </p:cNvPr>
          <p:cNvSpPr>
            <a:spLocks noGrp="1"/>
          </p:cNvSpPr>
          <p:nvPr>
            <p:ph type="pic" sz="quarter" idx="23"/>
          </p:nvPr>
        </p:nvSpPr>
        <p:spPr>
          <a:xfrm>
            <a:off x="6326837" y="1428574"/>
            <a:ext cx="1323975" cy="1696883"/>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4" name="Rectangle 13">
            <a:extLst>
              <a:ext uri="{FF2B5EF4-FFF2-40B4-BE49-F238E27FC236}">
                <a16:creationId xmlns:a16="http://schemas.microsoft.com/office/drawing/2014/main" id="{F2ECBD92-BA7E-6CAD-0BD5-BD17D2A7B35B}"/>
              </a:ext>
            </a:extLst>
          </p:cNvPr>
          <p:cNvSpPr/>
          <p:nvPr userDrawn="1"/>
        </p:nvSpPr>
        <p:spPr>
          <a:xfrm>
            <a:off x="-2641452" y="1428574"/>
            <a:ext cx="2641452" cy="1514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7C75FE-EA82-85BE-BE7B-32DC49F9F9CA}"/>
              </a:ext>
            </a:extLst>
          </p:cNvPr>
          <p:cNvSpPr/>
          <p:nvPr userDrawn="1"/>
        </p:nvSpPr>
        <p:spPr>
          <a:xfrm>
            <a:off x="12192000" y="1619250"/>
            <a:ext cx="3180251" cy="1514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21A2B76-863B-E3E7-1BC0-1A1BBC6A7692}"/>
              </a:ext>
            </a:extLst>
          </p:cNvPr>
          <p:cNvSpPr/>
          <p:nvPr userDrawn="1"/>
        </p:nvSpPr>
        <p:spPr>
          <a:xfrm flipH="1">
            <a:off x="2663838" y="3732543"/>
            <a:ext cx="1504863" cy="1885111"/>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EA4922EA-1E9F-5551-8197-781A678946AE}"/>
              </a:ext>
            </a:extLst>
          </p:cNvPr>
          <p:cNvSpPr/>
          <p:nvPr userDrawn="1"/>
        </p:nvSpPr>
        <p:spPr>
          <a:xfrm flipH="1">
            <a:off x="4450325" y="3732543"/>
            <a:ext cx="1504863" cy="1885111"/>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Picture Placeholder 7">
            <a:extLst>
              <a:ext uri="{FF2B5EF4-FFF2-40B4-BE49-F238E27FC236}">
                <a16:creationId xmlns:a16="http://schemas.microsoft.com/office/drawing/2014/main" id="{19BA7F45-B781-891E-32E8-42DBCEE8DBE6}"/>
              </a:ext>
            </a:extLst>
          </p:cNvPr>
          <p:cNvSpPr>
            <a:spLocks noGrp="1"/>
          </p:cNvSpPr>
          <p:nvPr>
            <p:ph type="pic" sz="quarter" idx="24"/>
          </p:nvPr>
        </p:nvSpPr>
        <p:spPr>
          <a:xfrm>
            <a:off x="4540350" y="3826062"/>
            <a:ext cx="1323975" cy="1696883"/>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9" name="Picture Placeholder 7">
            <a:extLst>
              <a:ext uri="{FF2B5EF4-FFF2-40B4-BE49-F238E27FC236}">
                <a16:creationId xmlns:a16="http://schemas.microsoft.com/office/drawing/2014/main" id="{867BA2BB-1BB2-FB62-1D73-D0FBE7FD4C99}"/>
              </a:ext>
            </a:extLst>
          </p:cNvPr>
          <p:cNvSpPr>
            <a:spLocks noGrp="1"/>
          </p:cNvSpPr>
          <p:nvPr>
            <p:ph type="pic" sz="quarter" idx="25"/>
          </p:nvPr>
        </p:nvSpPr>
        <p:spPr>
          <a:xfrm>
            <a:off x="2753863" y="3826062"/>
            <a:ext cx="1323975" cy="1696883"/>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20" name="Rectangle 19">
            <a:extLst>
              <a:ext uri="{FF2B5EF4-FFF2-40B4-BE49-F238E27FC236}">
                <a16:creationId xmlns:a16="http://schemas.microsoft.com/office/drawing/2014/main" id="{DDA8B444-7443-BE39-8651-B1B767EF8146}"/>
              </a:ext>
            </a:extLst>
          </p:cNvPr>
          <p:cNvSpPr/>
          <p:nvPr userDrawn="1"/>
        </p:nvSpPr>
        <p:spPr>
          <a:xfrm flipH="1">
            <a:off x="6236812" y="3732543"/>
            <a:ext cx="1504863" cy="1885111"/>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F857295F-3288-1D16-C374-7EE6C9069E32}"/>
              </a:ext>
            </a:extLst>
          </p:cNvPr>
          <p:cNvSpPr/>
          <p:nvPr userDrawn="1"/>
        </p:nvSpPr>
        <p:spPr>
          <a:xfrm flipH="1">
            <a:off x="8023299" y="3732543"/>
            <a:ext cx="1504863" cy="1885111"/>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Picture Placeholder 7">
            <a:extLst>
              <a:ext uri="{FF2B5EF4-FFF2-40B4-BE49-F238E27FC236}">
                <a16:creationId xmlns:a16="http://schemas.microsoft.com/office/drawing/2014/main" id="{A864FF00-9554-2F32-E313-B07058DC07FC}"/>
              </a:ext>
            </a:extLst>
          </p:cNvPr>
          <p:cNvSpPr>
            <a:spLocks noGrp="1"/>
          </p:cNvSpPr>
          <p:nvPr>
            <p:ph type="pic" sz="quarter" idx="26"/>
          </p:nvPr>
        </p:nvSpPr>
        <p:spPr>
          <a:xfrm>
            <a:off x="8113324" y="3826062"/>
            <a:ext cx="1323975" cy="1696883"/>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23" name="Picture Placeholder 7">
            <a:extLst>
              <a:ext uri="{FF2B5EF4-FFF2-40B4-BE49-F238E27FC236}">
                <a16:creationId xmlns:a16="http://schemas.microsoft.com/office/drawing/2014/main" id="{D0EB375C-52CD-CA08-81DA-080264CEDFC1}"/>
              </a:ext>
            </a:extLst>
          </p:cNvPr>
          <p:cNvSpPr>
            <a:spLocks noGrp="1"/>
          </p:cNvSpPr>
          <p:nvPr>
            <p:ph type="pic" sz="quarter" idx="27"/>
          </p:nvPr>
        </p:nvSpPr>
        <p:spPr>
          <a:xfrm>
            <a:off x="6326837" y="3826062"/>
            <a:ext cx="1323975" cy="1696883"/>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807425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6" name="Picture Placeholder 7">
            <a:extLst>
              <a:ext uri="{FF2B5EF4-FFF2-40B4-BE49-F238E27FC236}">
                <a16:creationId xmlns:a16="http://schemas.microsoft.com/office/drawing/2014/main" id="{62D06871-9537-4285-AB64-E01FA9AD9DFB}"/>
              </a:ext>
            </a:extLst>
          </p:cNvPr>
          <p:cNvSpPr>
            <a:spLocks noGrp="1"/>
          </p:cNvSpPr>
          <p:nvPr>
            <p:ph type="pic" sz="quarter" idx="14"/>
          </p:nvPr>
        </p:nvSpPr>
        <p:spPr>
          <a:xfrm>
            <a:off x="5061968" y="667656"/>
            <a:ext cx="3058466" cy="3526974"/>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27" name="Picture Placeholder 7">
            <a:extLst>
              <a:ext uri="{FF2B5EF4-FFF2-40B4-BE49-F238E27FC236}">
                <a16:creationId xmlns:a16="http://schemas.microsoft.com/office/drawing/2014/main" id="{BE16D5D3-39C5-452E-9F13-91838AF15225}"/>
              </a:ext>
            </a:extLst>
          </p:cNvPr>
          <p:cNvSpPr>
            <a:spLocks noGrp="1"/>
          </p:cNvSpPr>
          <p:nvPr>
            <p:ph type="pic" sz="quarter" idx="15"/>
          </p:nvPr>
        </p:nvSpPr>
        <p:spPr>
          <a:xfrm>
            <a:off x="8496088" y="667656"/>
            <a:ext cx="3058466" cy="3526974"/>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30" name="Rectangle 29">
            <a:extLst>
              <a:ext uri="{FF2B5EF4-FFF2-40B4-BE49-F238E27FC236}">
                <a16:creationId xmlns:a16="http://schemas.microsoft.com/office/drawing/2014/main" id="{E5F22A94-7A03-45AA-8462-BD09C9295D73}"/>
              </a:ext>
            </a:extLst>
          </p:cNvPr>
          <p:cNvSpPr/>
          <p:nvPr userDrawn="1"/>
        </p:nvSpPr>
        <p:spPr>
          <a:xfrm>
            <a:off x="0" y="0"/>
            <a:ext cx="4409437" cy="6858000"/>
          </a:xfrm>
          <a:prstGeom prst="rect">
            <a:avLst/>
          </a:prstGeom>
          <a:solidFill>
            <a:srgbClr val="FDC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334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5899FD4E-306D-472F-A83B-84E845C68AF9}"/>
              </a:ext>
            </a:extLst>
          </p:cNvPr>
          <p:cNvSpPr>
            <a:spLocks noGrp="1"/>
          </p:cNvSpPr>
          <p:nvPr>
            <p:ph type="pic" sz="quarter" idx="14"/>
          </p:nvPr>
        </p:nvSpPr>
        <p:spPr>
          <a:xfrm>
            <a:off x="0" y="-2"/>
            <a:ext cx="4362994" cy="6047719"/>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406107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875F2D0-0D21-472D-B9C7-A247FD877A80}"/>
              </a:ext>
            </a:extLst>
          </p:cNvPr>
          <p:cNvSpPr/>
          <p:nvPr userDrawn="1"/>
        </p:nvSpPr>
        <p:spPr>
          <a:xfrm>
            <a:off x="8472488" y="0"/>
            <a:ext cx="3719512" cy="6858000"/>
          </a:xfrm>
          <a:prstGeom prst="rect">
            <a:avLst/>
          </a:prstGeom>
          <a:solidFill>
            <a:srgbClr val="3D5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7">
            <a:extLst>
              <a:ext uri="{FF2B5EF4-FFF2-40B4-BE49-F238E27FC236}">
                <a16:creationId xmlns:a16="http://schemas.microsoft.com/office/drawing/2014/main" id="{5617DE64-4EE4-48E6-AE03-289D0BFDADF0}"/>
              </a:ext>
            </a:extLst>
          </p:cNvPr>
          <p:cNvSpPr>
            <a:spLocks noGrp="1"/>
          </p:cNvSpPr>
          <p:nvPr>
            <p:ph type="pic" sz="quarter" idx="14"/>
          </p:nvPr>
        </p:nvSpPr>
        <p:spPr>
          <a:xfrm>
            <a:off x="5572125" y="642938"/>
            <a:ext cx="5857875" cy="3557587"/>
          </a:xfrm>
          <a:custGeom>
            <a:avLst/>
            <a:gdLst>
              <a:gd name="connsiteX0" fmla="*/ 0 w 12192000"/>
              <a:gd name="connsiteY0" fmla="*/ 0 h 3421626"/>
              <a:gd name="connsiteX1" fmla="*/ 12192000 w 12192000"/>
              <a:gd name="connsiteY1" fmla="*/ 0 h 3421626"/>
              <a:gd name="connsiteX2" fmla="*/ 12192000 w 12192000"/>
              <a:gd name="connsiteY2" fmla="*/ 3421626 h 3421626"/>
              <a:gd name="connsiteX3" fmla="*/ 0 w 12192000"/>
              <a:gd name="connsiteY3" fmla="*/ 3421626 h 3421626"/>
            </a:gdLst>
            <a:ahLst/>
            <a:cxnLst>
              <a:cxn ang="0">
                <a:pos x="connsiteX0" y="connsiteY0"/>
              </a:cxn>
              <a:cxn ang="0">
                <a:pos x="connsiteX1" y="connsiteY1"/>
              </a:cxn>
              <a:cxn ang="0">
                <a:pos x="connsiteX2" y="connsiteY2"/>
              </a:cxn>
              <a:cxn ang="0">
                <a:pos x="connsiteX3" y="connsiteY3"/>
              </a:cxn>
            </a:cxnLst>
            <a:rect l="l" t="t" r="r" b="b"/>
            <a:pathLst>
              <a:path w="12192000" h="3421626">
                <a:moveTo>
                  <a:pt x="0" y="0"/>
                </a:moveTo>
                <a:lnTo>
                  <a:pt x="12192000" y="0"/>
                </a:lnTo>
                <a:lnTo>
                  <a:pt x="12192000" y="3421626"/>
                </a:lnTo>
                <a:lnTo>
                  <a:pt x="0" y="3421626"/>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4264207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164CB4A-CE46-499D-BCFB-AE3015DA1521}"/>
              </a:ext>
            </a:extLst>
          </p:cNvPr>
          <p:cNvSpPr>
            <a:spLocks noGrp="1"/>
          </p:cNvSpPr>
          <p:nvPr>
            <p:ph type="pic" sz="quarter" idx="10"/>
          </p:nvPr>
        </p:nvSpPr>
        <p:spPr>
          <a:xfrm>
            <a:off x="-1" y="0"/>
            <a:ext cx="5230023" cy="6858000"/>
          </a:xfrm>
          <a:custGeom>
            <a:avLst/>
            <a:gdLst>
              <a:gd name="connsiteX0" fmla="*/ 0 w 5230023"/>
              <a:gd name="connsiteY0" fmla="*/ 0 h 6858000"/>
              <a:gd name="connsiteX1" fmla="*/ 5230023 w 5230023"/>
              <a:gd name="connsiteY1" fmla="*/ 0 h 6858000"/>
              <a:gd name="connsiteX2" fmla="*/ 5230023 w 5230023"/>
              <a:gd name="connsiteY2" fmla="*/ 5518341 h 6858000"/>
              <a:gd name="connsiteX3" fmla="*/ 4874819 w 5230023"/>
              <a:gd name="connsiteY3" fmla="*/ 6007389 h 6858000"/>
              <a:gd name="connsiteX4" fmla="*/ 4874819 w 5230023"/>
              <a:gd name="connsiteY4" fmla="*/ 6858000 h 6858000"/>
              <a:gd name="connsiteX5" fmla="*/ 0 w 523002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0023" h="6858000">
                <a:moveTo>
                  <a:pt x="0" y="0"/>
                </a:moveTo>
                <a:lnTo>
                  <a:pt x="5230023" y="0"/>
                </a:lnTo>
                <a:lnTo>
                  <a:pt x="5230023" y="5518341"/>
                </a:lnTo>
                <a:lnTo>
                  <a:pt x="4874819" y="6007389"/>
                </a:lnTo>
                <a:lnTo>
                  <a:pt x="4874819" y="6858000"/>
                </a:lnTo>
                <a:lnTo>
                  <a:pt x="0" y="6858000"/>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4826964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76499-991D-424B-B816-AD2D41543568}"/>
              </a:ext>
            </a:extLst>
          </p:cNvPr>
          <p:cNvSpPr/>
          <p:nvPr userDrawn="1"/>
        </p:nvSpPr>
        <p:spPr>
          <a:xfrm>
            <a:off x="0" y="0"/>
            <a:ext cx="3719512" cy="6858000"/>
          </a:xfrm>
          <a:prstGeom prst="rect">
            <a:avLst/>
          </a:prstGeom>
          <a:solidFill>
            <a:srgbClr val="3D5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7">
            <a:extLst>
              <a:ext uri="{FF2B5EF4-FFF2-40B4-BE49-F238E27FC236}">
                <a16:creationId xmlns:a16="http://schemas.microsoft.com/office/drawing/2014/main" id="{7157FF27-D9B3-4C41-8BC6-1784CA5FC9DE}"/>
              </a:ext>
            </a:extLst>
          </p:cNvPr>
          <p:cNvSpPr>
            <a:spLocks noGrp="1"/>
          </p:cNvSpPr>
          <p:nvPr>
            <p:ph type="pic" sz="quarter" idx="17"/>
          </p:nvPr>
        </p:nvSpPr>
        <p:spPr>
          <a:xfrm>
            <a:off x="700087" y="-1"/>
            <a:ext cx="11491913" cy="3871913"/>
          </a:xfrm>
          <a:prstGeom prst="rect">
            <a:avLst/>
          </a:prstGeom>
          <a:pattFill prst="pct10">
            <a:fgClr>
              <a:schemeClr val="accent1"/>
            </a:fgClr>
            <a:bgClr>
              <a:schemeClr val="bg1"/>
            </a:bgClr>
          </a:pattFill>
        </p:spPr>
        <p:txBody>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4500594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4D270CA6-6E43-418C-BE1F-DF881671C646}"/>
              </a:ext>
            </a:extLst>
          </p:cNvPr>
          <p:cNvSpPr>
            <a:spLocks noGrp="1"/>
          </p:cNvSpPr>
          <p:nvPr>
            <p:ph type="pic" sz="quarter" idx="10"/>
          </p:nvPr>
        </p:nvSpPr>
        <p:spPr>
          <a:xfrm>
            <a:off x="4957764" y="0"/>
            <a:ext cx="3886200" cy="6858000"/>
          </a:xfrm>
          <a:prstGeom prst="rect">
            <a:avLst/>
          </a:prstGeom>
          <a:pattFill prst="pct10">
            <a:fgClr>
              <a:schemeClr val="accent1"/>
            </a:fgClr>
            <a:bgClr>
              <a:schemeClr val="bg1"/>
            </a:bgClr>
          </a:pattFill>
          <a:ln>
            <a:noFill/>
          </a:ln>
        </p:spPr>
        <p:txBody>
          <a:bodyPr wrap="square">
            <a:noAutofit/>
          </a:bodyPr>
          <a:lstStyle>
            <a:lvl1pPr>
              <a:defRPr sz="1200"/>
            </a:lvl1pPr>
          </a:lstStyle>
          <a:p>
            <a:endParaRPr lang="en-US"/>
          </a:p>
        </p:txBody>
      </p:sp>
      <p:sp>
        <p:nvSpPr>
          <p:cNvPr id="3" name="Rectangle 2">
            <a:extLst>
              <a:ext uri="{FF2B5EF4-FFF2-40B4-BE49-F238E27FC236}">
                <a16:creationId xmlns:a16="http://schemas.microsoft.com/office/drawing/2014/main" id="{00B8D926-1A3E-4C18-B3B7-E9758CCA9180}"/>
              </a:ext>
            </a:extLst>
          </p:cNvPr>
          <p:cNvSpPr/>
          <p:nvPr userDrawn="1"/>
        </p:nvSpPr>
        <p:spPr>
          <a:xfrm>
            <a:off x="8843964" y="0"/>
            <a:ext cx="3348036" cy="6858000"/>
          </a:xfrm>
          <a:prstGeom prst="rect">
            <a:avLst/>
          </a:prstGeom>
          <a:solidFill>
            <a:srgbClr val="FDC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64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9A65ADD-3C98-4BA7-AE65-F8238DB4CDE3}"/>
              </a:ext>
            </a:extLst>
          </p:cNvPr>
          <p:cNvSpPr/>
          <p:nvPr userDrawn="1"/>
        </p:nvSpPr>
        <p:spPr>
          <a:xfrm>
            <a:off x="0" y="0"/>
            <a:ext cx="12191998" cy="876300"/>
          </a:xfrm>
          <a:custGeom>
            <a:avLst/>
            <a:gdLst>
              <a:gd name="connsiteX0" fmla="*/ 0 w 12191998"/>
              <a:gd name="connsiteY0" fmla="*/ 0 h 876300"/>
              <a:gd name="connsiteX1" fmla="*/ 12191998 w 12191998"/>
              <a:gd name="connsiteY1" fmla="*/ 0 h 876300"/>
              <a:gd name="connsiteX2" fmla="*/ 12191998 w 12191998"/>
              <a:gd name="connsiteY2" fmla="*/ 876300 h 876300"/>
              <a:gd name="connsiteX3" fmla="*/ 11341387 w 12191998"/>
              <a:gd name="connsiteY3" fmla="*/ 876300 h 876300"/>
              <a:gd name="connsiteX4" fmla="*/ 10852339 w 12191998"/>
              <a:gd name="connsiteY4" fmla="*/ 521096 h 876300"/>
              <a:gd name="connsiteX5" fmla="*/ 6857998 w 12191998"/>
              <a:gd name="connsiteY5" fmla="*/ 521097 h 876300"/>
              <a:gd name="connsiteX6" fmla="*/ 5333998 w 12191998"/>
              <a:gd name="connsiteY6" fmla="*/ 521097 h 876300"/>
              <a:gd name="connsiteX7" fmla="*/ 1339657 w 12191998"/>
              <a:gd name="connsiteY7" fmla="*/ 521097 h 876300"/>
              <a:gd name="connsiteX8" fmla="*/ 850609 w 12191998"/>
              <a:gd name="connsiteY8" fmla="*/ 876300 h 876300"/>
              <a:gd name="connsiteX9" fmla="*/ 0 w 12191998"/>
              <a:gd name="connsiteY9"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876300">
                <a:moveTo>
                  <a:pt x="0" y="0"/>
                </a:moveTo>
                <a:lnTo>
                  <a:pt x="12191998" y="0"/>
                </a:lnTo>
                <a:lnTo>
                  <a:pt x="12191998" y="876300"/>
                </a:lnTo>
                <a:lnTo>
                  <a:pt x="11341387" y="876300"/>
                </a:lnTo>
                <a:lnTo>
                  <a:pt x="10852339" y="521096"/>
                </a:lnTo>
                <a:lnTo>
                  <a:pt x="6857998" y="521097"/>
                </a:lnTo>
                <a:lnTo>
                  <a:pt x="5333998" y="521097"/>
                </a:lnTo>
                <a:lnTo>
                  <a:pt x="1339657" y="521097"/>
                </a:lnTo>
                <a:lnTo>
                  <a:pt x="850609" y="876300"/>
                </a:lnTo>
                <a:lnTo>
                  <a:pt x="0" y="876300"/>
                </a:lnTo>
                <a:close/>
              </a:path>
            </a:pathLst>
          </a:custGeom>
          <a:solidFill>
            <a:srgbClr val="3D5A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Bilde 1">
            <a:extLst>
              <a:ext uri="{FF2B5EF4-FFF2-40B4-BE49-F238E27FC236}">
                <a16:creationId xmlns:a16="http://schemas.microsoft.com/office/drawing/2014/main" id="{D198A477-8152-5FC5-952E-3203A5E81480}"/>
              </a:ext>
            </a:extLst>
          </p:cNvPr>
          <p:cNvPicPr>
            <a:picLocks noChangeAspect="1"/>
          </p:cNvPicPr>
          <p:nvPr userDrawn="1"/>
        </p:nvPicPr>
        <p:blipFill>
          <a:blip r:embed="rId2"/>
          <a:stretch>
            <a:fillRect/>
          </a:stretch>
        </p:blipFill>
        <p:spPr>
          <a:xfrm rot="10800000">
            <a:off x="-2" y="5980176"/>
            <a:ext cx="12192000" cy="877824"/>
          </a:xfrm>
          <a:prstGeom prst="rect">
            <a:avLst/>
          </a:prstGeom>
        </p:spPr>
      </p:pic>
    </p:spTree>
    <p:extLst>
      <p:ext uri="{BB962C8B-B14F-4D97-AF65-F5344CB8AC3E}">
        <p14:creationId xmlns:p14="http://schemas.microsoft.com/office/powerpoint/2010/main" val="977689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1_Title Slide">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B9915A1-4C67-42D3-985D-625A1BADE4CF}"/>
              </a:ext>
            </a:extLst>
          </p:cNvPr>
          <p:cNvSpPr>
            <a:spLocks noGrp="1"/>
          </p:cNvSpPr>
          <p:nvPr>
            <p:ph type="pic" sz="quarter" idx="17"/>
          </p:nvPr>
        </p:nvSpPr>
        <p:spPr>
          <a:xfrm>
            <a:off x="0" y="0"/>
            <a:ext cx="12192000" cy="6858001"/>
          </a:xfrm>
          <a:prstGeom prst="rect">
            <a:avLst/>
          </a:prstGeom>
          <a:pattFill prst="pct10">
            <a:fgClr>
              <a:schemeClr val="accent1"/>
            </a:fgClr>
            <a:bgClr>
              <a:schemeClr val="bg1"/>
            </a:bgClr>
          </a:pattFill>
        </p:spPr>
        <p:txBody>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5427683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chemeClr val="bg1"/>
        </a:solidFill>
        <a:effectLst/>
      </p:bgPr>
    </p:bg>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62573A17-C881-4AD7-9BD2-26CF492A96B1}"/>
              </a:ext>
            </a:extLst>
          </p:cNvPr>
          <p:cNvSpPr>
            <a:spLocks noGrp="1"/>
          </p:cNvSpPr>
          <p:nvPr>
            <p:ph type="pic" sz="quarter" idx="10"/>
          </p:nvPr>
        </p:nvSpPr>
        <p:spPr>
          <a:xfrm>
            <a:off x="9444037" y="-1"/>
            <a:ext cx="2747961" cy="4443413"/>
          </a:xfrm>
          <a:prstGeom prst="rect">
            <a:avLst/>
          </a:prstGeom>
          <a:pattFill prst="pct10">
            <a:fgClr>
              <a:schemeClr val="accent1"/>
            </a:fgClr>
            <a:bgClr>
              <a:schemeClr val="bg1"/>
            </a:bgClr>
          </a:pattFill>
          <a:ln>
            <a:noFill/>
          </a:ln>
        </p:spPr>
        <p:txBody>
          <a:bodyPr wrap="square">
            <a:noAutofit/>
          </a:bodyPr>
          <a:lstStyle>
            <a:lvl1pPr>
              <a:defRPr sz="1200"/>
            </a:lvl1pPr>
          </a:lstStyle>
          <a:p>
            <a:endParaRPr lang="en-US"/>
          </a:p>
        </p:txBody>
      </p:sp>
      <p:sp>
        <p:nvSpPr>
          <p:cNvPr id="4" name="Picture Placeholder 8">
            <a:extLst>
              <a:ext uri="{FF2B5EF4-FFF2-40B4-BE49-F238E27FC236}">
                <a16:creationId xmlns:a16="http://schemas.microsoft.com/office/drawing/2014/main" id="{1F16F919-9FFD-452C-B4C2-BC155B282020}"/>
              </a:ext>
            </a:extLst>
          </p:cNvPr>
          <p:cNvSpPr>
            <a:spLocks noGrp="1"/>
          </p:cNvSpPr>
          <p:nvPr>
            <p:ph type="pic" sz="quarter" idx="11"/>
          </p:nvPr>
        </p:nvSpPr>
        <p:spPr>
          <a:xfrm>
            <a:off x="9444037" y="4600575"/>
            <a:ext cx="2747962" cy="2257425"/>
          </a:xfrm>
          <a:prstGeom prst="rect">
            <a:avLst/>
          </a:prstGeom>
          <a:pattFill prst="pct10">
            <a:fgClr>
              <a:schemeClr val="accent1"/>
            </a:fgClr>
            <a:bgClr>
              <a:schemeClr val="bg1"/>
            </a:bgClr>
          </a:pattFill>
          <a:ln>
            <a:noFill/>
          </a:ln>
        </p:spPr>
        <p:txBody>
          <a:bodyPr wrap="square">
            <a:noAutofit/>
          </a:bodyPr>
          <a:lstStyle>
            <a:lvl1pPr>
              <a:defRPr sz="1200"/>
            </a:lvl1pPr>
          </a:lstStyle>
          <a:p>
            <a:endParaRPr lang="en-US"/>
          </a:p>
        </p:txBody>
      </p:sp>
      <p:sp>
        <p:nvSpPr>
          <p:cNvPr id="7" name="Picture Placeholder 8">
            <a:extLst>
              <a:ext uri="{FF2B5EF4-FFF2-40B4-BE49-F238E27FC236}">
                <a16:creationId xmlns:a16="http://schemas.microsoft.com/office/drawing/2014/main" id="{C0A420DB-D93E-4B9D-8FE6-4C2E5614265F}"/>
              </a:ext>
            </a:extLst>
          </p:cNvPr>
          <p:cNvSpPr>
            <a:spLocks noGrp="1"/>
          </p:cNvSpPr>
          <p:nvPr>
            <p:ph type="pic" sz="quarter" idx="12"/>
          </p:nvPr>
        </p:nvSpPr>
        <p:spPr>
          <a:xfrm>
            <a:off x="6524624" y="2414587"/>
            <a:ext cx="2747961" cy="4443413"/>
          </a:xfrm>
          <a:prstGeom prst="rect">
            <a:avLst/>
          </a:prstGeom>
          <a:pattFill prst="pct10">
            <a:fgClr>
              <a:schemeClr val="accent1"/>
            </a:fgClr>
            <a:bgClr>
              <a:schemeClr val="bg1"/>
            </a:bgClr>
          </a:pattFill>
          <a:ln>
            <a:noFill/>
          </a:ln>
        </p:spPr>
        <p:txBody>
          <a:bodyPr wrap="square">
            <a:noAutofit/>
          </a:bodyPr>
          <a:lstStyle>
            <a:lvl1pPr>
              <a:defRPr sz="1200"/>
            </a:lvl1pPr>
          </a:lstStyle>
          <a:p>
            <a:endParaRPr lang="en-US"/>
          </a:p>
        </p:txBody>
      </p:sp>
      <p:sp>
        <p:nvSpPr>
          <p:cNvPr id="9" name="Picture Placeholder 8">
            <a:extLst>
              <a:ext uri="{FF2B5EF4-FFF2-40B4-BE49-F238E27FC236}">
                <a16:creationId xmlns:a16="http://schemas.microsoft.com/office/drawing/2014/main" id="{D60456A7-233A-44CA-BE07-6ADF232611FF}"/>
              </a:ext>
            </a:extLst>
          </p:cNvPr>
          <p:cNvSpPr>
            <a:spLocks noGrp="1"/>
          </p:cNvSpPr>
          <p:nvPr>
            <p:ph type="pic" sz="quarter" idx="13"/>
          </p:nvPr>
        </p:nvSpPr>
        <p:spPr>
          <a:xfrm>
            <a:off x="6524624" y="-1"/>
            <a:ext cx="2747962" cy="2257425"/>
          </a:xfrm>
          <a:prstGeom prst="rect">
            <a:avLst/>
          </a:prstGeom>
          <a:pattFill prst="pct10">
            <a:fgClr>
              <a:schemeClr val="accent1"/>
            </a:fgClr>
            <a:bgClr>
              <a:schemeClr val="bg1"/>
            </a:bgClr>
          </a:pattFill>
          <a:ln>
            <a:noFill/>
          </a:ln>
        </p:spPr>
        <p:txBody>
          <a:bodyPr wrap="square">
            <a:noAutofit/>
          </a:bodyPr>
          <a:lstStyle>
            <a:lvl1pPr>
              <a:defRPr sz="1200"/>
            </a:lvl1pPr>
          </a:lstStyle>
          <a:p>
            <a:endParaRPr lang="en-US"/>
          </a:p>
        </p:txBody>
      </p:sp>
    </p:spTree>
    <p:extLst>
      <p:ext uri="{BB962C8B-B14F-4D97-AF65-F5344CB8AC3E}">
        <p14:creationId xmlns:p14="http://schemas.microsoft.com/office/powerpoint/2010/main" val="3586243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AF4B1816-4F99-4D95-B3D9-A87F638CFED6}"/>
              </a:ext>
            </a:extLst>
          </p:cNvPr>
          <p:cNvSpPr>
            <a:spLocks noGrp="1"/>
          </p:cNvSpPr>
          <p:nvPr>
            <p:ph type="pic" sz="quarter" idx="14"/>
          </p:nvPr>
        </p:nvSpPr>
        <p:spPr>
          <a:xfrm>
            <a:off x="8810170" y="3841869"/>
            <a:ext cx="3381829" cy="2266950"/>
          </a:xfrm>
          <a:custGeom>
            <a:avLst/>
            <a:gdLst>
              <a:gd name="connsiteX0" fmla="*/ 693399 w 3549658"/>
              <a:gd name="connsiteY0" fmla="*/ 0 h 2266950"/>
              <a:gd name="connsiteX1" fmla="*/ 3549658 w 3549658"/>
              <a:gd name="connsiteY1" fmla="*/ 0 h 2266950"/>
              <a:gd name="connsiteX2" fmla="*/ 3549658 w 3549658"/>
              <a:gd name="connsiteY2" fmla="*/ 2266950 h 2266950"/>
              <a:gd name="connsiteX3" fmla="*/ 693399 w 3549658"/>
              <a:gd name="connsiteY3" fmla="*/ 2266950 h 2266950"/>
              <a:gd name="connsiteX4" fmla="*/ 440271 w 3549658"/>
              <a:gd name="connsiteY4" fmla="*/ 2112987 h 2266950"/>
              <a:gd name="connsiteX5" fmla="*/ 0 w 3549658"/>
              <a:gd name="connsiteY5" fmla="*/ 2112987 h 2266950"/>
              <a:gd name="connsiteX6" fmla="*/ 0 w 3549658"/>
              <a:gd name="connsiteY6" fmla="*/ 153963 h 2266950"/>
              <a:gd name="connsiteX7" fmla="*/ 440271 w 3549658"/>
              <a:gd name="connsiteY7" fmla="*/ 153963 h 226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9658" h="2266950">
                <a:moveTo>
                  <a:pt x="693399" y="0"/>
                </a:moveTo>
                <a:lnTo>
                  <a:pt x="3549658" y="0"/>
                </a:lnTo>
                <a:lnTo>
                  <a:pt x="3549658" y="2266950"/>
                </a:lnTo>
                <a:lnTo>
                  <a:pt x="693399" y="2266950"/>
                </a:lnTo>
                <a:lnTo>
                  <a:pt x="440271" y="2112987"/>
                </a:lnTo>
                <a:lnTo>
                  <a:pt x="0" y="2112987"/>
                </a:lnTo>
                <a:lnTo>
                  <a:pt x="0" y="153963"/>
                </a:lnTo>
                <a:lnTo>
                  <a:pt x="440271" y="153963"/>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6" name="Picture Placeholder 30">
            <a:extLst>
              <a:ext uri="{FF2B5EF4-FFF2-40B4-BE49-F238E27FC236}">
                <a16:creationId xmlns:a16="http://schemas.microsoft.com/office/drawing/2014/main" id="{8E881847-50CD-469D-A47B-16976A2242F5}"/>
              </a:ext>
            </a:extLst>
          </p:cNvPr>
          <p:cNvSpPr>
            <a:spLocks noGrp="1"/>
          </p:cNvSpPr>
          <p:nvPr>
            <p:ph type="pic" sz="quarter" idx="10"/>
          </p:nvPr>
        </p:nvSpPr>
        <p:spPr>
          <a:xfrm>
            <a:off x="0" y="0"/>
            <a:ext cx="4495800" cy="6858000"/>
          </a:xfrm>
          <a:custGeom>
            <a:avLst/>
            <a:gdLst>
              <a:gd name="connsiteX0" fmla="*/ 0 w 5230023"/>
              <a:gd name="connsiteY0" fmla="*/ 0 h 6858000"/>
              <a:gd name="connsiteX1" fmla="*/ 5230023 w 5230023"/>
              <a:gd name="connsiteY1" fmla="*/ 0 h 6858000"/>
              <a:gd name="connsiteX2" fmla="*/ 5230023 w 5230023"/>
              <a:gd name="connsiteY2" fmla="*/ 5518341 h 6858000"/>
              <a:gd name="connsiteX3" fmla="*/ 4874819 w 5230023"/>
              <a:gd name="connsiteY3" fmla="*/ 6007389 h 6858000"/>
              <a:gd name="connsiteX4" fmla="*/ 4874819 w 5230023"/>
              <a:gd name="connsiteY4" fmla="*/ 6858000 h 6858000"/>
              <a:gd name="connsiteX5" fmla="*/ 0 w 523002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0023" h="6858000">
                <a:moveTo>
                  <a:pt x="0" y="0"/>
                </a:moveTo>
                <a:lnTo>
                  <a:pt x="5230023" y="0"/>
                </a:lnTo>
                <a:lnTo>
                  <a:pt x="5230023" y="5518341"/>
                </a:lnTo>
                <a:lnTo>
                  <a:pt x="4874819" y="6007389"/>
                </a:lnTo>
                <a:lnTo>
                  <a:pt x="4874819" y="6858000"/>
                </a:lnTo>
                <a:lnTo>
                  <a:pt x="0" y="6858000"/>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0707785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0D6458F-A276-4A18-B2FB-9F2608D25BF2}"/>
              </a:ext>
            </a:extLst>
          </p:cNvPr>
          <p:cNvSpPr>
            <a:spLocks noGrp="1"/>
          </p:cNvSpPr>
          <p:nvPr>
            <p:ph type="pic" sz="quarter" idx="18"/>
          </p:nvPr>
        </p:nvSpPr>
        <p:spPr>
          <a:xfrm>
            <a:off x="847725" y="3571877"/>
            <a:ext cx="4314826" cy="2671763"/>
          </a:xfrm>
          <a:custGeom>
            <a:avLst/>
            <a:gdLst>
              <a:gd name="connsiteX0" fmla="*/ 592918 w 4314826"/>
              <a:gd name="connsiteY0" fmla="*/ 0 h 2671763"/>
              <a:gd name="connsiteX1" fmla="*/ 4314826 w 4314826"/>
              <a:gd name="connsiteY1" fmla="*/ 0 h 2671763"/>
              <a:gd name="connsiteX2" fmla="*/ 4314826 w 4314826"/>
              <a:gd name="connsiteY2" fmla="*/ 2078845 h 2671763"/>
              <a:gd name="connsiteX3" fmla="*/ 3721908 w 4314826"/>
              <a:gd name="connsiteY3" fmla="*/ 2671763 h 2671763"/>
              <a:gd name="connsiteX4" fmla="*/ 0 w 4314826"/>
              <a:gd name="connsiteY4" fmla="*/ 2671763 h 2671763"/>
              <a:gd name="connsiteX5" fmla="*/ 0 w 4314826"/>
              <a:gd name="connsiteY5" fmla="*/ 592918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4826" h="2671763">
                <a:moveTo>
                  <a:pt x="592918" y="0"/>
                </a:moveTo>
                <a:lnTo>
                  <a:pt x="4314826" y="0"/>
                </a:lnTo>
                <a:lnTo>
                  <a:pt x="4314826" y="2078845"/>
                </a:lnTo>
                <a:lnTo>
                  <a:pt x="3721908" y="2671763"/>
                </a:lnTo>
                <a:lnTo>
                  <a:pt x="0" y="2671763"/>
                </a:lnTo>
                <a:lnTo>
                  <a:pt x="0" y="592918"/>
                </a:lnTo>
                <a:close/>
              </a:path>
            </a:pathLst>
          </a:custGeom>
          <a:pattFill prst="pct10">
            <a:fgClr>
              <a:schemeClr val="accent1"/>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8" name="Picture Placeholder 7">
            <a:extLst>
              <a:ext uri="{FF2B5EF4-FFF2-40B4-BE49-F238E27FC236}">
                <a16:creationId xmlns:a16="http://schemas.microsoft.com/office/drawing/2014/main" id="{C54CD517-9B80-40E6-A914-80087CF2EA5C}"/>
              </a:ext>
            </a:extLst>
          </p:cNvPr>
          <p:cNvSpPr>
            <a:spLocks noGrp="1"/>
          </p:cNvSpPr>
          <p:nvPr>
            <p:ph type="pic" sz="quarter" idx="17"/>
          </p:nvPr>
        </p:nvSpPr>
        <p:spPr>
          <a:xfrm>
            <a:off x="847725" y="614361"/>
            <a:ext cx="4314826" cy="2671763"/>
          </a:xfrm>
          <a:custGeom>
            <a:avLst/>
            <a:gdLst>
              <a:gd name="connsiteX0" fmla="*/ 0 w 4314826"/>
              <a:gd name="connsiteY0" fmla="*/ 0 h 2671763"/>
              <a:gd name="connsiteX1" fmla="*/ 3692385 w 4314826"/>
              <a:gd name="connsiteY1" fmla="*/ 0 h 2671763"/>
              <a:gd name="connsiteX2" fmla="*/ 4314826 w 4314826"/>
              <a:gd name="connsiteY2" fmla="*/ 622441 h 2671763"/>
              <a:gd name="connsiteX3" fmla="*/ 4314826 w 4314826"/>
              <a:gd name="connsiteY3" fmla="*/ 2671763 h 2671763"/>
              <a:gd name="connsiteX4" fmla="*/ 622441 w 4314826"/>
              <a:gd name="connsiteY4" fmla="*/ 2671763 h 2671763"/>
              <a:gd name="connsiteX5" fmla="*/ 0 w 4314826"/>
              <a:gd name="connsiteY5" fmla="*/ 2049322 h 267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4826" h="2671763">
                <a:moveTo>
                  <a:pt x="0" y="0"/>
                </a:moveTo>
                <a:lnTo>
                  <a:pt x="3692385" y="0"/>
                </a:lnTo>
                <a:lnTo>
                  <a:pt x="4314826" y="622441"/>
                </a:lnTo>
                <a:lnTo>
                  <a:pt x="4314826" y="2671763"/>
                </a:lnTo>
                <a:lnTo>
                  <a:pt x="622441" y="2671763"/>
                </a:lnTo>
                <a:lnTo>
                  <a:pt x="0" y="2049322"/>
                </a:lnTo>
                <a:close/>
              </a:path>
            </a:pathLst>
          </a:custGeom>
          <a:pattFill prst="pct10">
            <a:fgClr>
              <a:schemeClr val="accent1"/>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4094395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7D1607CA-6DD6-4201-BF21-988E85D05C73}"/>
              </a:ext>
            </a:extLst>
          </p:cNvPr>
          <p:cNvSpPr>
            <a:spLocks noGrp="1"/>
          </p:cNvSpPr>
          <p:nvPr>
            <p:ph type="pic" sz="quarter" idx="10"/>
          </p:nvPr>
        </p:nvSpPr>
        <p:spPr>
          <a:xfrm>
            <a:off x="0" y="1"/>
            <a:ext cx="4066901" cy="3429000"/>
          </a:xfrm>
          <a:pattFill prst="pct10">
            <a:fgClr>
              <a:schemeClr val="accent1"/>
            </a:fgClr>
            <a:bgClr>
              <a:schemeClr val="bg1"/>
            </a:bgClr>
          </a:pattFill>
        </p:spPr>
        <p:txBody>
          <a:bodyPr>
            <a:normAutofit/>
          </a:bodyPr>
          <a:lstStyle>
            <a:lvl1pPr>
              <a:defRPr sz="1100">
                <a:latin typeface="Arial" panose="020B0604020202020204" pitchFamily="34" charset="0"/>
                <a:cs typeface="Arial" panose="020B0604020202020204" pitchFamily="34" charset="0"/>
              </a:defRPr>
            </a:lvl1pPr>
          </a:lstStyle>
          <a:p>
            <a:endParaRPr lang="en-ID"/>
          </a:p>
        </p:txBody>
      </p:sp>
      <p:sp>
        <p:nvSpPr>
          <p:cNvPr id="9" name="Picture Placeholder 3">
            <a:extLst>
              <a:ext uri="{FF2B5EF4-FFF2-40B4-BE49-F238E27FC236}">
                <a16:creationId xmlns:a16="http://schemas.microsoft.com/office/drawing/2014/main" id="{BC41BC35-422C-44A1-A0E2-B91BFB9CCC6D}"/>
              </a:ext>
            </a:extLst>
          </p:cNvPr>
          <p:cNvSpPr>
            <a:spLocks noGrp="1"/>
          </p:cNvSpPr>
          <p:nvPr>
            <p:ph type="pic" sz="quarter" idx="11"/>
          </p:nvPr>
        </p:nvSpPr>
        <p:spPr>
          <a:xfrm>
            <a:off x="4064726" y="3428999"/>
            <a:ext cx="4066901" cy="3429000"/>
          </a:xfrm>
          <a:pattFill prst="pct10">
            <a:fgClr>
              <a:schemeClr val="accent1"/>
            </a:fgClr>
            <a:bgClr>
              <a:schemeClr val="bg1"/>
            </a:bgClr>
          </a:pattFill>
        </p:spPr>
        <p:txBody>
          <a:bodyPr>
            <a:normAutofit/>
          </a:bodyPr>
          <a:lstStyle>
            <a:lvl1pPr>
              <a:defRPr sz="1100">
                <a:latin typeface="Arial" panose="020B0604020202020204" pitchFamily="34" charset="0"/>
                <a:cs typeface="Arial" panose="020B0604020202020204" pitchFamily="34" charset="0"/>
              </a:defRPr>
            </a:lvl1pPr>
          </a:lstStyle>
          <a:p>
            <a:endParaRPr lang="en-ID"/>
          </a:p>
        </p:txBody>
      </p:sp>
      <p:sp>
        <p:nvSpPr>
          <p:cNvPr id="10" name="Picture Placeholder 3">
            <a:extLst>
              <a:ext uri="{FF2B5EF4-FFF2-40B4-BE49-F238E27FC236}">
                <a16:creationId xmlns:a16="http://schemas.microsoft.com/office/drawing/2014/main" id="{18546EA6-37F7-40BD-9020-8BBBE445C228}"/>
              </a:ext>
            </a:extLst>
          </p:cNvPr>
          <p:cNvSpPr>
            <a:spLocks noGrp="1"/>
          </p:cNvSpPr>
          <p:nvPr>
            <p:ph type="pic" sz="quarter" idx="12"/>
          </p:nvPr>
        </p:nvSpPr>
        <p:spPr>
          <a:xfrm>
            <a:off x="8129451" y="-2"/>
            <a:ext cx="4066901" cy="3429000"/>
          </a:xfrm>
          <a:pattFill prst="pct10">
            <a:fgClr>
              <a:schemeClr val="accent1"/>
            </a:fgClr>
            <a:bgClr>
              <a:schemeClr val="bg1"/>
            </a:bgClr>
          </a:pattFill>
        </p:spPr>
        <p:txBody>
          <a:bodyPr>
            <a:normAutofit/>
          </a:bodyPr>
          <a:lstStyle>
            <a:lvl1pPr>
              <a:defRPr sz="11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406640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Title Slide">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2D0D2F5-7BDF-4C93-A20D-C32D336F886E}"/>
              </a:ext>
            </a:extLst>
          </p:cNvPr>
          <p:cNvSpPr>
            <a:spLocks noGrp="1"/>
          </p:cNvSpPr>
          <p:nvPr>
            <p:ph type="pic" sz="quarter" idx="18"/>
          </p:nvPr>
        </p:nvSpPr>
        <p:spPr>
          <a:xfrm>
            <a:off x="4953000" y="689044"/>
            <a:ext cx="6669724" cy="3453081"/>
          </a:xfrm>
          <a:custGeom>
            <a:avLst/>
            <a:gdLst>
              <a:gd name="connsiteX0" fmla="*/ 0 w 5893812"/>
              <a:gd name="connsiteY0" fmla="*/ 0 h 2881419"/>
              <a:gd name="connsiteX1" fmla="*/ 5893812 w 5893812"/>
              <a:gd name="connsiteY1" fmla="*/ 0 h 2881419"/>
              <a:gd name="connsiteX2" fmla="*/ 5893812 w 5893812"/>
              <a:gd name="connsiteY2" fmla="*/ 2880811 h 2881419"/>
              <a:gd name="connsiteX3" fmla="*/ 2852749 w 5893812"/>
              <a:gd name="connsiteY3" fmla="*/ 2881419 h 2881419"/>
            </a:gdLst>
            <a:ahLst/>
            <a:cxnLst>
              <a:cxn ang="0">
                <a:pos x="connsiteX0" y="connsiteY0"/>
              </a:cxn>
              <a:cxn ang="0">
                <a:pos x="connsiteX1" y="connsiteY1"/>
              </a:cxn>
              <a:cxn ang="0">
                <a:pos x="connsiteX2" y="connsiteY2"/>
              </a:cxn>
              <a:cxn ang="0">
                <a:pos x="connsiteX3" y="connsiteY3"/>
              </a:cxn>
            </a:cxnLst>
            <a:rect l="l" t="t" r="r" b="b"/>
            <a:pathLst>
              <a:path w="5893812" h="2881419">
                <a:moveTo>
                  <a:pt x="0" y="0"/>
                </a:moveTo>
                <a:lnTo>
                  <a:pt x="5893812" y="0"/>
                </a:lnTo>
                <a:lnTo>
                  <a:pt x="5893812" y="2880811"/>
                </a:lnTo>
                <a:lnTo>
                  <a:pt x="2852749" y="2881419"/>
                </a:lnTo>
                <a:close/>
              </a:path>
            </a:pathLst>
          </a:custGeom>
          <a:pattFill prst="pct10">
            <a:fgClr>
              <a:schemeClr val="accent1"/>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9" name="Picture Placeholder 8">
            <a:extLst>
              <a:ext uri="{FF2B5EF4-FFF2-40B4-BE49-F238E27FC236}">
                <a16:creationId xmlns:a16="http://schemas.microsoft.com/office/drawing/2014/main" id="{954F1927-C8EF-4ED1-BDD0-124CF3F330F0}"/>
              </a:ext>
            </a:extLst>
          </p:cNvPr>
          <p:cNvSpPr>
            <a:spLocks noGrp="1"/>
          </p:cNvSpPr>
          <p:nvPr>
            <p:ph type="pic" sz="quarter" idx="17"/>
          </p:nvPr>
        </p:nvSpPr>
        <p:spPr>
          <a:xfrm>
            <a:off x="569277" y="2715875"/>
            <a:ext cx="6669723" cy="3453081"/>
          </a:xfrm>
          <a:custGeom>
            <a:avLst/>
            <a:gdLst>
              <a:gd name="connsiteX0" fmla="*/ 0 w 5892482"/>
              <a:gd name="connsiteY0" fmla="*/ 0 h 2880994"/>
              <a:gd name="connsiteX1" fmla="*/ 3021791 w 5892482"/>
              <a:gd name="connsiteY1" fmla="*/ 12166 h 2880994"/>
              <a:gd name="connsiteX2" fmla="*/ 5892482 w 5892482"/>
              <a:gd name="connsiteY2" fmla="*/ 2880994 h 2880994"/>
              <a:gd name="connsiteX3" fmla="*/ 0 w 5892482"/>
              <a:gd name="connsiteY3" fmla="*/ 2880994 h 2880994"/>
            </a:gdLst>
            <a:ahLst/>
            <a:cxnLst>
              <a:cxn ang="0">
                <a:pos x="connsiteX0" y="connsiteY0"/>
              </a:cxn>
              <a:cxn ang="0">
                <a:pos x="connsiteX1" y="connsiteY1"/>
              </a:cxn>
              <a:cxn ang="0">
                <a:pos x="connsiteX2" y="connsiteY2"/>
              </a:cxn>
              <a:cxn ang="0">
                <a:pos x="connsiteX3" y="connsiteY3"/>
              </a:cxn>
            </a:cxnLst>
            <a:rect l="l" t="t" r="r" b="b"/>
            <a:pathLst>
              <a:path w="5892482" h="2880994">
                <a:moveTo>
                  <a:pt x="0" y="0"/>
                </a:moveTo>
                <a:lnTo>
                  <a:pt x="3021791" y="12166"/>
                </a:lnTo>
                <a:lnTo>
                  <a:pt x="5892482" y="2880994"/>
                </a:lnTo>
                <a:lnTo>
                  <a:pt x="0" y="2880994"/>
                </a:lnTo>
                <a:close/>
              </a:path>
            </a:pathLst>
          </a:custGeom>
          <a:pattFill prst="pct10">
            <a:fgClr>
              <a:schemeClr val="accent1"/>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639035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Title Slid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A7A7DB-327D-43C8-B239-E3A66265DFB0}"/>
              </a:ext>
            </a:extLst>
          </p:cNvPr>
          <p:cNvSpPr/>
          <p:nvPr/>
        </p:nvSpPr>
        <p:spPr>
          <a:xfrm>
            <a:off x="0" y="1"/>
            <a:ext cx="12192000" cy="6857999"/>
          </a:xfrm>
          <a:prstGeom prst="rect">
            <a:avLst/>
          </a:prstGeom>
          <a:solidFill>
            <a:srgbClr val="FDC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0563AD5-868A-4220-84CE-FD94A7FB6DC3}"/>
              </a:ext>
            </a:extLst>
          </p:cNvPr>
          <p:cNvSpPr/>
          <p:nvPr userDrawn="1"/>
        </p:nvSpPr>
        <p:spPr>
          <a:xfrm>
            <a:off x="2064543" y="-602457"/>
            <a:ext cx="8062913" cy="806291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2802B924-E1F8-427E-A022-EF4B3589B395}"/>
              </a:ext>
            </a:extLst>
          </p:cNvPr>
          <p:cNvSpPr/>
          <p:nvPr userDrawn="1"/>
        </p:nvSpPr>
        <p:spPr>
          <a:xfrm>
            <a:off x="3290887" y="623887"/>
            <a:ext cx="5610226" cy="561022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8">
            <a:extLst>
              <a:ext uri="{FF2B5EF4-FFF2-40B4-BE49-F238E27FC236}">
                <a16:creationId xmlns:a16="http://schemas.microsoft.com/office/drawing/2014/main" id="{62998DC7-1252-45C0-AD32-33628558E417}"/>
              </a:ext>
            </a:extLst>
          </p:cNvPr>
          <p:cNvSpPr>
            <a:spLocks noGrp="1"/>
          </p:cNvSpPr>
          <p:nvPr>
            <p:ph type="pic" sz="quarter" idx="10"/>
          </p:nvPr>
        </p:nvSpPr>
        <p:spPr>
          <a:xfrm>
            <a:off x="4943753" y="989648"/>
            <a:ext cx="2304495" cy="4878705"/>
          </a:xfrm>
          <a:custGeom>
            <a:avLst/>
            <a:gdLst>
              <a:gd name="connsiteX0" fmla="*/ 244393 w 2304495"/>
              <a:gd name="connsiteY0" fmla="*/ 0 h 4878705"/>
              <a:gd name="connsiteX1" fmla="*/ 2060103 w 2304495"/>
              <a:gd name="connsiteY1" fmla="*/ 0 h 4878705"/>
              <a:gd name="connsiteX2" fmla="*/ 2304495 w 2304495"/>
              <a:gd name="connsiteY2" fmla="*/ 244392 h 4878705"/>
              <a:gd name="connsiteX3" fmla="*/ 2304495 w 2304495"/>
              <a:gd name="connsiteY3" fmla="*/ 4634313 h 4878705"/>
              <a:gd name="connsiteX4" fmla="*/ 2060103 w 2304495"/>
              <a:gd name="connsiteY4" fmla="*/ 4878705 h 4878705"/>
              <a:gd name="connsiteX5" fmla="*/ 244393 w 2304495"/>
              <a:gd name="connsiteY5" fmla="*/ 4878705 h 4878705"/>
              <a:gd name="connsiteX6" fmla="*/ 0 w 2304495"/>
              <a:gd name="connsiteY6" fmla="*/ 4634313 h 4878705"/>
              <a:gd name="connsiteX7" fmla="*/ 0 w 2304495"/>
              <a:gd name="connsiteY7" fmla="*/ 244392 h 4878705"/>
              <a:gd name="connsiteX8" fmla="*/ 244393 w 2304495"/>
              <a:gd name="connsiteY8" fmla="*/ 0 h 487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4495" h="4878705">
                <a:moveTo>
                  <a:pt x="244393" y="0"/>
                </a:moveTo>
                <a:lnTo>
                  <a:pt x="2060103" y="0"/>
                </a:lnTo>
                <a:cubicBezTo>
                  <a:pt x="2195077" y="0"/>
                  <a:pt x="2304495" y="109418"/>
                  <a:pt x="2304495" y="244392"/>
                </a:cubicBezTo>
                <a:lnTo>
                  <a:pt x="2304495" y="4634313"/>
                </a:lnTo>
                <a:cubicBezTo>
                  <a:pt x="2304495" y="4769287"/>
                  <a:pt x="2195077" y="4878705"/>
                  <a:pt x="2060103" y="4878705"/>
                </a:cubicBezTo>
                <a:lnTo>
                  <a:pt x="244393" y="4878705"/>
                </a:lnTo>
                <a:cubicBezTo>
                  <a:pt x="109418" y="4878705"/>
                  <a:pt x="0" y="4769287"/>
                  <a:pt x="0" y="4634313"/>
                </a:cubicBezTo>
                <a:lnTo>
                  <a:pt x="0" y="244392"/>
                </a:lnTo>
                <a:cubicBezTo>
                  <a:pt x="0" y="109418"/>
                  <a:pt x="109418" y="0"/>
                  <a:pt x="24439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030359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E4BF939D-3930-444E-AEE9-7959A086360F}"/>
              </a:ext>
            </a:extLst>
          </p:cNvPr>
          <p:cNvSpPr>
            <a:spLocks noGrp="1"/>
          </p:cNvSpPr>
          <p:nvPr>
            <p:ph type="pic" sz="quarter" idx="10"/>
          </p:nvPr>
        </p:nvSpPr>
        <p:spPr>
          <a:xfrm>
            <a:off x="6667500" y="0"/>
            <a:ext cx="5524500" cy="6858000"/>
          </a:xfrm>
          <a:custGeom>
            <a:avLst/>
            <a:gdLst>
              <a:gd name="connsiteX0" fmla="*/ 0 w 5524500"/>
              <a:gd name="connsiteY0" fmla="*/ 0 h 6858000"/>
              <a:gd name="connsiteX1" fmla="*/ 335534 w 5524500"/>
              <a:gd name="connsiteY1" fmla="*/ 0 h 6858000"/>
              <a:gd name="connsiteX2" fmla="*/ 827775 w 5524500"/>
              <a:gd name="connsiteY2" fmla="*/ 0 h 6858000"/>
              <a:gd name="connsiteX3" fmla="*/ 5524500 w 5524500"/>
              <a:gd name="connsiteY3" fmla="*/ 0 h 6858000"/>
              <a:gd name="connsiteX4" fmla="*/ 5524500 w 5524500"/>
              <a:gd name="connsiteY4" fmla="*/ 6858000 h 6858000"/>
              <a:gd name="connsiteX5" fmla="*/ 827775 w 5524500"/>
              <a:gd name="connsiteY5" fmla="*/ 6858000 h 6858000"/>
              <a:gd name="connsiteX6" fmla="*/ 335534 w 5524500"/>
              <a:gd name="connsiteY6" fmla="*/ 6858000 h 6858000"/>
              <a:gd name="connsiteX7" fmla="*/ 0 w 5524500"/>
              <a:gd name="connsiteY7" fmla="*/ 6858000 h 6858000"/>
              <a:gd name="connsiteX8" fmla="*/ 0 w 5524500"/>
              <a:gd name="connsiteY8" fmla="*/ 6007389 h 6858000"/>
              <a:gd name="connsiteX9" fmla="*/ 335534 w 5524500"/>
              <a:gd name="connsiteY9" fmla="*/ 5518341 h 6858000"/>
              <a:gd name="connsiteX10" fmla="*/ 335534 w 5524500"/>
              <a:gd name="connsiteY10" fmla="*/ 1339659 h 6858000"/>
              <a:gd name="connsiteX11" fmla="*/ 0 w 5524500"/>
              <a:gd name="connsiteY11" fmla="*/ 8506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4500" h="6858000">
                <a:moveTo>
                  <a:pt x="0" y="0"/>
                </a:moveTo>
                <a:lnTo>
                  <a:pt x="335534" y="0"/>
                </a:lnTo>
                <a:lnTo>
                  <a:pt x="827775" y="0"/>
                </a:lnTo>
                <a:lnTo>
                  <a:pt x="5524500" y="0"/>
                </a:lnTo>
                <a:lnTo>
                  <a:pt x="5524500" y="6858000"/>
                </a:lnTo>
                <a:lnTo>
                  <a:pt x="827775" y="6858000"/>
                </a:lnTo>
                <a:lnTo>
                  <a:pt x="335534" y="6858000"/>
                </a:lnTo>
                <a:lnTo>
                  <a:pt x="0" y="6858000"/>
                </a:lnTo>
                <a:lnTo>
                  <a:pt x="0" y="6007389"/>
                </a:lnTo>
                <a:lnTo>
                  <a:pt x="335534" y="5518341"/>
                </a:lnTo>
                <a:lnTo>
                  <a:pt x="335534" y="1339659"/>
                </a:lnTo>
                <a:lnTo>
                  <a:pt x="0" y="850611"/>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6138070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chemeClr val="bg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6C81CA45-5329-4CC6-A993-2A8675D05D6C}"/>
              </a:ext>
            </a:extLst>
          </p:cNvPr>
          <p:cNvSpPr>
            <a:spLocks noGrp="1"/>
          </p:cNvSpPr>
          <p:nvPr>
            <p:ph type="pic" sz="quarter" idx="14"/>
          </p:nvPr>
        </p:nvSpPr>
        <p:spPr>
          <a:xfrm>
            <a:off x="0" y="0"/>
            <a:ext cx="12192000" cy="4530928"/>
          </a:xfrm>
          <a:custGeom>
            <a:avLst/>
            <a:gdLst>
              <a:gd name="connsiteX0" fmla="*/ 0 w 6322786"/>
              <a:gd name="connsiteY0" fmla="*/ 0 h 4321174"/>
              <a:gd name="connsiteX1" fmla="*/ 6322786 w 6322786"/>
              <a:gd name="connsiteY1" fmla="*/ 0 h 4321174"/>
              <a:gd name="connsiteX2" fmla="*/ 6322786 w 6322786"/>
              <a:gd name="connsiteY2" fmla="*/ 4321174 h 4321174"/>
              <a:gd name="connsiteX3" fmla="*/ 0 w 6322786"/>
              <a:gd name="connsiteY3" fmla="*/ 4321174 h 4321174"/>
            </a:gdLst>
            <a:ahLst/>
            <a:cxnLst>
              <a:cxn ang="0">
                <a:pos x="connsiteX0" y="connsiteY0"/>
              </a:cxn>
              <a:cxn ang="0">
                <a:pos x="connsiteX1" y="connsiteY1"/>
              </a:cxn>
              <a:cxn ang="0">
                <a:pos x="connsiteX2" y="connsiteY2"/>
              </a:cxn>
              <a:cxn ang="0">
                <a:pos x="connsiteX3" y="connsiteY3"/>
              </a:cxn>
            </a:cxnLst>
            <a:rect l="l" t="t" r="r" b="b"/>
            <a:pathLst>
              <a:path w="6322786" h="4321174">
                <a:moveTo>
                  <a:pt x="0" y="0"/>
                </a:moveTo>
                <a:lnTo>
                  <a:pt x="6322786" y="0"/>
                </a:lnTo>
                <a:lnTo>
                  <a:pt x="6322786" y="4321174"/>
                </a:lnTo>
                <a:lnTo>
                  <a:pt x="0" y="4321174"/>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1" name="Picture Placeholder 7">
            <a:extLst>
              <a:ext uri="{FF2B5EF4-FFF2-40B4-BE49-F238E27FC236}">
                <a16:creationId xmlns:a16="http://schemas.microsoft.com/office/drawing/2014/main" id="{B3161E38-B18F-4C5F-9BBF-74EE69C78B27}"/>
              </a:ext>
            </a:extLst>
          </p:cNvPr>
          <p:cNvSpPr>
            <a:spLocks noGrp="1"/>
          </p:cNvSpPr>
          <p:nvPr>
            <p:ph type="pic" sz="quarter" idx="15"/>
          </p:nvPr>
        </p:nvSpPr>
        <p:spPr>
          <a:xfrm>
            <a:off x="3632200" y="2247900"/>
            <a:ext cx="4940300" cy="2755900"/>
          </a:xfrm>
          <a:custGeom>
            <a:avLst/>
            <a:gdLst>
              <a:gd name="connsiteX0" fmla="*/ 0 w 6322786"/>
              <a:gd name="connsiteY0" fmla="*/ 0 h 4321174"/>
              <a:gd name="connsiteX1" fmla="*/ 6322786 w 6322786"/>
              <a:gd name="connsiteY1" fmla="*/ 0 h 4321174"/>
              <a:gd name="connsiteX2" fmla="*/ 6322786 w 6322786"/>
              <a:gd name="connsiteY2" fmla="*/ 4321174 h 4321174"/>
              <a:gd name="connsiteX3" fmla="*/ 0 w 6322786"/>
              <a:gd name="connsiteY3" fmla="*/ 4321174 h 4321174"/>
            </a:gdLst>
            <a:ahLst/>
            <a:cxnLst>
              <a:cxn ang="0">
                <a:pos x="connsiteX0" y="connsiteY0"/>
              </a:cxn>
              <a:cxn ang="0">
                <a:pos x="connsiteX1" y="connsiteY1"/>
              </a:cxn>
              <a:cxn ang="0">
                <a:pos x="connsiteX2" y="connsiteY2"/>
              </a:cxn>
              <a:cxn ang="0">
                <a:pos x="connsiteX3" y="connsiteY3"/>
              </a:cxn>
            </a:cxnLst>
            <a:rect l="l" t="t" r="r" b="b"/>
            <a:pathLst>
              <a:path w="6322786" h="4321174">
                <a:moveTo>
                  <a:pt x="0" y="0"/>
                </a:moveTo>
                <a:lnTo>
                  <a:pt x="6322786" y="0"/>
                </a:lnTo>
                <a:lnTo>
                  <a:pt x="6322786" y="4321174"/>
                </a:lnTo>
                <a:lnTo>
                  <a:pt x="0" y="4321174"/>
                </a:lnTo>
                <a:close/>
              </a:path>
            </a:pathLst>
          </a:custGeom>
          <a:pattFill prst="pct20">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458773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Title Slide">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57328B6-B3AC-4E12-9772-DF8096E03A9A}"/>
              </a:ext>
            </a:extLst>
          </p:cNvPr>
          <p:cNvSpPr/>
          <p:nvPr userDrawn="1"/>
        </p:nvSpPr>
        <p:spPr>
          <a:xfrm rot="10800000">
            <a:off x="0" y="0"/>
            <a:ext cx="4743450" cy="6858000"/>
          </a:xfrm>
          <a:custGeom>
            <a:avLst/>
            <a:gdLst>
              <a:gd name="connsiteX0" fmla="*/ 4495800 w 4495800"/>
              <a:gd name="connsiteY0" fmla="*/ 6858000 h 6858000"/>
              <a:gd name="connsiteX1" fmla="*/ 0 w 4495800"/>
              <a:gd name="connsiteY1" fmla="*/ 6858000 h 6858000"/>
              <a:gd name="connsiteX2" fmla="*/ 0 w 4495800"/>
              <a:gd name="connsiteY2" fmla="*/ 1339659 h 6858000"/>
              <a:gd name="connsiteX3" fmla="*/ 305338 w 4495800"/>
              <a:gd name="connsiteY3" fmla="*/ 850611 h 6858000"/>
              <a:gd name="connsiteX4" fmla="*/ 305338 w 4495800"/>
              <a:gd name="connsiteY4" fmla="*/ 0 h 6858000"/>
              <a:gd name="connsiteX5" fmla="*/ 4495800 w 4495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0" h="6858000">
                <a:moveTo>
                  <a:pt x="4495800" y="6858000"/>
                </a:moveTo>
                <a:lnTo>
                  <a:pt x="0" y="6858000"/>
                </a:lnTo>
                <a:lnTo>
                  <a:pt x="0" y="1339659"/>
                </a:lnTo>
                <a:lnTo>
                  <a:pt x="305338" y="850611"/>
                </a:lnTo>
                <a:lnTo>
                  <a:pt x="305338" y="0"/>
                </a:lnTo>
                <a:lnTo>
                  <a:pt x="4495800" y="0"/>
                </a:lnTo>
                <a:close/>
              </a:path>
            </a:pathLst>
          </a:custGeom>
          <a:solidFill>
            <a:srgbClr val="FDC8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Picture Placeholder 8">
            <a:extLst>
              <a:ext uri="{FF2B5EF4-FFF2-40B4-BE49-F238E27FC236}">
                <a16:creationId xmlns:a16="http://schemas.microsoft.com/office/drawing/2014/main" id="{805DB9CD-8EE9-4B08-AAEB-326ACE0C65D2}"/>
              </a:ext>
            </a:extLst>
          </p:cNvPr>
          <p:cNvSpPr>
            <a:spLocks noGrp="1"/>
          </p:cNvSpPr>
          <p:nvPr>
            <p:ph type="pic" sz="quarter" idx="14"/>
          </p:nvPr>
        </p:nvSpPr>
        <p:spPr>
          <a:xfrm>
            <a:off x="1471613" y="1671638"/>
            <a:ext cx="5043487" cy="3243261"/>
          </a:xfrm>
          <a:custGeom>
            <a:avLst/>
            <a:gdLst>
              <a:gd name="connsiteX0" fmla="*/ 0 w 4895850"/>
              <a:gd name="connsiteY0" fmla="*/ 0 h 3071248"/>
              <a:gd name="connsiteX1" fmla="*/ 4895850 w 4895850"/>
              <a:gd name="connsiteY1" fmla="*/ 0 h 3071248"/>
              <a:gd name="connsiteX2" fmla="*/ 4895850 w 4895850"/>
              <a:gd name="connsiteY2" fmla="*/ 3071248 h 3071248"/>
              <a:gd name="connsiteX3" fmla="*/ 0 w 4895850"/>
              <a:gd name="connsiteY3" fmla="*/ 3071248 h 3071248"/>
            </a:gdLst>
            <a:ahLst/>
            <a:cxnLst>
              <a:cxn ang="0">
                <a:pos x="connsiteX0" y="connsiteY0"/>
              </a:cxn>
              <a:cxn ang="0">
                <a:pos x="connsiteX1" y="connsiteY1"/>
              </a:cxn>
              <a:cxn ang="0">
                <a:pos x="connsiteX2" y="connsiteY2"/>
              </a:cxn>
              <a:cxn ang="0">
                <a:pos x="connsiteX3" y="connsiteY3"/>
              </a:cxn>
            </a:cxnLst>
            <a:rect l="l" t="t" r="r" b="b"/>
            <a:pathLst>
              <a:path w="4895850" h="3071248">
                <a:moveTo>
                  <a:pt x="0" y="0"/>
                </a:moveTo>
                <a:lnTo>
                  <a:pt x="4895850" y="0"/>
                </a:lnTo>
                <a:lnTo>
                  <a:pt x="4895850" y="3071248"/>
                </a:lnTo>
                <a:lnTo>
                  <a:pt x="0" y="3071248"/>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9476406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Title Slide">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ED4413C-2237-41C9-948E-350F02F8BE38}"/>
              </a:ext>
            </a:extLst>
          </p:cNvPr>
          <p:cNvSpPr/>
          <p:nvPr userDrawn="1"/>
        </p:nvSpPr>
        <p:spPr>
          <a:xfrm rot="10800000" flipH="1" flipV="1">
            <a:off x="8630042" y="0"/>
            <a:ext cx="3561958" cy="6858000"/>
          </a:xfrm>
          <a:custGeom>
            <a:avLst/>
            <a:gdLst>
              <a:gd name="connsiteX0" fmla="*/ 4495800 w 4495800"/>
              <a:gd name="connsiteY0" fmla="*/ 6858000 h 6858000"/>
              <a:gd name="connsiteX1" fmla="*/ 0 w 4495800"/>
              <a:gd name="connsiteY1" fmla="*/ 6858000 h 6858000"/>
              <a:gd name="connsiteX2" fmla="*/ 0 w 4495800"/>
              <a:gd name="connsiteY2" fmla="*/ 1339659 h 6858000"/>
              <a:gd name="connsiteX3" fmla="*/ 305338 w 4495800"/>
              <a:gd name="connsiteY3" fmla="*/ 850611 h 6858000"/>
              <a:gd name="connsiteX4" fmla="*/ 305338 w 4495800"/>
              <a:gd name="connsiteY4" fmla="*/ 0 h 6858000"/>
              <a:gd name="connsiteX5" fmla="*/ 4495800 w 4495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0" h="6858000">
                <a:moveTo>
                  <a:pt x="4495800" y="6858000"/>
                </a:moveTo>
                <a:lnTo>
                  <a:pt x="0" y="6858000"/>
                </a:lnTo>
                <a:lnTo>
                  <a:pt x="0" y="1339659"/>
                </a:lnTo>
                <a:lnTo>
                  <a:pt x="305338" y="850611"/>
                </a:lnTo>
                <a:lnTo>
                  <a:pt x="305338" y="0"/>
                </a:lnTo>
                <a:lnTo>
                  <a:pt x="4495800" y="0"/>
                </a:lnTo>
                <a:close/>
              </a:path>
            </a:pathLst>
          </a:custGeom>
          <a:solidFill>
            <a:srgbClr val="FDC8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Picture Placeholder 4">
            <a:extLst>
              <a:ext uri="{FF2B5EF4-FFF2-40B4-BE49-F238E27FC236}">
                <a16:creationId xmlns:a16="http://schemas.microsoft.com/office/drawing/2014/main" id="{2A822431-0E32-4819-B8A6-5CFDC7584E4D}"/>
              </a:ext>
            </a:extLst>
          </p:cNvPr>
          <p:cNvSpPr>
            <a:spLocks noGrp="1"/>
          </p:cNvSpPr>
          <p:nvPr>
            <p:ph type="pic" sz="quarter" idx="17"/>
          </p:nvPr>
        </p:nvSpPr>
        <p:spPr>
          <a:xfrm>
            <a:off x="5979886" y="1509486"/>
            <a:ext cx="5268686" cy="2975429"/>
          </a:xfrm>
          <a:pattFill prst="pct10">
            <a:fgClr>
              <a:schemeClr val="accent1"/>
            </a:fgClr>
            <a:bgClr>
              <a:schemeClr val="bg1"/>
            </a:bgClr>
          </a:pattFill>
        </p:spPr>
        <p:txBody>
          <a:bodyPr>
            <a:normAutofit/>
          </a:bodyPr>
          <a:lstStyle>
            <a:lvl1pPr>
              <a:defRPr sz="1400"/>
            </a:lvl1pPr>
          </a:lstStyle>
          <a:p>
            <a:endParaRPr lang="en-US"/>
          </a:p>
        </p:txBody>
      </p:sp>
    </p:spTree>
    <p:extLst>
      <p:ext uri="{BB962C8B-B14F-4D97-AF65-F5344CB8AC3E}">
        <p14:creationId xmlns:p14="http://schemas.microsoft.com/office/powerpoint/2010/main" val="500460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Title Slide">
    <p:bg>
      <p:bgPr>
        <a:solidFill>
          <a:schemeClr val="bg1"/>
        </a:solid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887EDDA6-835B-4A55-8A96-62EF22FCD175}"/>
              </a:ext>
            </a:extLst>
          </p:cNvPr>
          <p:cNvSpPr>
            <a:spLocks noGrp="1"/>
          </p:cNvSpPr>
          <p:nvPr>
            <p:ph type="pic" sz="quarter" idx="13"/>
          </p:nvPr>
        </p:nvSpPr>
        <p:spPr>
          <a:xfrm>
            <a:off x="5419632" y="1"/>
            <a:ext cx="6772368" cy="6044351"/>
          </a:xfrm>
          <a:custGeom>
            <a:avLst/>
            <a:gdLst>
              <a:gd name="connsiteX0" fmla="*/ 0 w 6772368"/>
              <a:gd name="connsiteY0" fmla="*/ 0 h 6044351"/>
              <a:gd name="connsiteX1" fmla="*/ 6772368 w 6772368"/>
              <a:gd name="connsiteY1" fmla="*/ 0 h 6044351"/>
              <a:gd name="connsiteX2" fmla="*/ 6772368 w 6772368"/>
              <a:gd name="connsiteY2" fmla="*/ 4538358 h 6044351"/>
              <a:gd name="connsiteX3" fmla="*/ 1848818 w 6772368"/>
              <a:gd name="connsiteY3" fmla="*/ 6044351 h 6044351"/>
            </a:gdLst>
            <a:ahLst/>
            <a:cxnLst>
              <a:cxn ang="0">
                <a:pos x="connsiteX0" y="connsiteY0"/>
              </a:cxn>
              <a:cxn ang="0">
                <a:pos x="connsiteX1" y="connsiteY1"/>
              </a:cxn>
              <a:cxn ang="0">
                <a:pos x="connsiteX2" y="connsiteY2"/>
              </a:cxn>
              <a:cxn ang="0">
                <a:pos x="connsiteX3" y="connsiteY3"/>
              </a:cxn>
            </a:cxnLst>
            <a:rect l="l" t="t" r="r" b="b"/>
            <a:pathLst>
              <a:path w="6772368" h="6044351">
                <a:moveTo>
                  <a:pt x="0" y="0"/>
                </a:moveTo>
                <a:lnTo>
                  <a:pt x="6772368" y="0"/>
                </a:lnTo>
                <a:lnTo>
                  <a:pt x="6772368" y="4538358"/>
                </a:lnTo>
                <a:lnTo>
                  <a:pt x="1848818" y="6044351"/>
                </a:lnTo>
                <a:close/>
              </a:path>
            </a:pathLst>
          </a:custGeom>
          <a:pattFill prst="pct10">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5" name="Freeform: Shape 4">
            <a:extLst>
              <a:ext uri="{FF2B5EF4-FFF2-40B4-BE49-F238E27FC236}">
                <a16:creationId xmlns:a16="http://schemas.microsoft.com/office/drawing/2014/main" id="{4CAEDDFC-8130-4E2A-B7C5-E1E3D631A196}"/>
              </a:ext>
            </a:extLst>
          </p:cNvPr>
          <p:cNvSpPr/>
          <p:nvPr userDrawn="1"/>
        </p:nvSpPr>
        <p:spPr>
          <a:xfrm flipV="1">
            <a:off x="5021944" y="4659086"/>
            <a:ext cx="7170058" cy="2198910"/>
          </a:xfrm>
          <a:custGeom>
            <a:avLst/>
            <a:gdLst>
              <a:gd name="connsiteX0" fmla="*/ 0 w 2430243"/>
              <a:gd name="connsiteY0" fmla="*/ 0 h 2430243"/>
              <a:gd name="connsiteX1" fmla="*/ 2430243 w 2430243"/>
              <a:gd name="connsiteY1" fmla="*/ 0 h 2430243"/>
              <a:gd name="connsiteX2" fmla="*/ 2430243 w 2430243"/>
              <a:gd name="connsiteY2" fmla="*/ 2430243 h 2430243"/>
            </a:gdLst>
            <a:ahLst/>
            <a:cxnLst>
              <a:cxn ang="0">
                <a:pos x="connsiteX0" y="connsiteY0"/>
              </a:cxn>
              <a:cxn ang="0">
                <a:pos x="connsiteX1" y="connsiteY1"/>
              </a:cxn>
              <a:cxn ang="0">
                <a:pos x="connsiteX2" y="connsiteY2"/>
              </a:cxn>
            </a:cxnLst>
            <a:rect l="l" t="t" r="r" b="b"/>
            <a:pathLst>
              <a:path w="2430243" h="2430243">
                <a:moveTo>
                  <a:pt x="0" y="0"/>
                </a:moveTo>
                <a:lnTo>
                  <a:pt x="2430243" y="0"/>
                </a:lnTo>
                <a:lnTo>
                  <a:pt x="2430243" y="2430243"/>
                </a:lnTo>
                <a:close/>
              </a:path>
            </a:pathLst>
          </a:custGeom>
          <a:solidFill>
            <a:srgbClr val="3D5A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17902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0" name="Picture Placeholder 49">
            <a:extLst>
              <a:ext uri="{FF2B5EF4-FFF2-40B4-BE49-F238E27FC236}">
                <a16:creationId xmlns:a16="http://schemas.microsoft.com/office/drawing/2014/main" id="{8D9AFA25-CD5B-4920-BE67-BAC88367B698}"/>
              </a:ext>
            </a:extLst>
          </p:cNvPr>
          <p:cNvSpPr>
            <a:spLocks noGrp="1"/>
          </p:cNvSpPr>
          <p:nvPr>
            <p:ph type="pic" sz="quarter" idx="10"/>
          </p:nvPr>
        </p:nvSpPr>
        <p:spPr>
          <a:xfrm>
            <a:off x="0" y="1"/>
            <a:ext cx="12192000" cy="2533649"/>
          </a:xfrm>
          <a:custGeom>
            <a:avLst/>
            <a:gdLst>
              <a:gd name="connsiteX0" fmla="*/ 0 w 12192000"/>
              <a:gd name="connsiteY0" fmla="*/ 0 h 3790949"/>
              <a:gd name="connsiteX1" fmla="*/ 12192000 w 12192000"/>
              <a:gd name="connsiteY1" fmla="*/ 0 h 3790949"/>
              <a:gd name="connsiteX2" fmla="*/ 12192000 w 12192000"/>
              <a:gd name="connsiteY2" fmla="*/ 2871559 h 3790949"/>
              <a:gd name="connsiteX3" fmla="*/ 12191998 w 12192000"/>
              <a:gd name="connsiteY3" fmla="*/ 2871559 h 3790949"/>
              <a:gd name="connsiteX4" fmla="*/ 12191998 w 12192000"/>
              <a:gd name="connsiteY4" fmla="*/ 2871560 h 3790949"/>
              <a:gd name="connsiteX5" fmla="*/ 12192000 w 12192000"/>
              <a:gd name="connsiteY5" fmla="*/ 2871560 h 3790949"/>
              <a:gd name="connsiteX6" fmla="*/ 12192000 w 12192000"/>
              <a:gd name="connsiteY6" fmla="*/ 3790948 h 3790949"/>
              <a:gd name="connsiteX7" fmla="*/ 11542442 w 12192000"/>
              <a:gd name="connsiteY7" fmla="*/ 3790948 h 3790949"/>
              <a:gd name="connsiteX8" fmla="*/ 11179727 w 12192000"/>
              <a:gd name="connsiteY8" fmla="*/ 3428998 h 3790949"/>
              <a:gd name="connsiteX9" fmla="*/ 1012274 w 12192000"/>
              <a:gd name="connsiteY9" fmla="*/ 3428998 h 3790949"/>
              <a:gd name="connsiteX10" fmla="*/ 649558 w 12192000"/>
              <a:gd name="connsiteY10" fmla="*/ 3790949 h 3790949"/>
              <a:gd name="connsiteX11" fmla="*/ 0 w 12192000"/>
              <a:gd name="connsiteY11" fmla="*/ 3790949 h 379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790949">
                <a:moveTo>
                  <a:pt x="0" y="0"/>
                </a:moveTo>
                <a:lnTo>
                  <a:pt x="12192000" y="0"/>
                </a:lnTo>
                <a:lnTo>
                  <a:pt x="12192000" y="2871559"/>
                </a:lnTo>
                <a:lnTo>
                  <a:pt x="12191998" y="2871559"/>
                </a:lnTo>
                <a:lnTo>
                  <a:pt x="12191998" y="2871560"/>
                </a:lnTo>
                <a:lnTo>
                  <a:pt x="12192000" y="2871560"/>
                </a:lnTo>
                <a:lnTo>
                  <a:pt x="12192000" y="3790948"/>
                </a:lnTo>
                <a:lnTo>
                  <a:pt x="11542442" y="3790948"/>
                </a:lnTo>
                <a:lnTo>
                  <a:pt x="11179727" y="3428998"/>
                </a:lnTo>
                <a:lnTo>
                  <a:pt x="1012274" y="3428998"/>
                </a:lnTo>
                <a:lnTo>
                  <a:pt x="649558" y="3790949"/>
                </a:lnTo>
                <a:lnTo>
                  <a:pt x="0" y="3790949"/>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
        <p:nvSpPr>
          <p:cNvPr id="20" name="Freeform: Shape 19">
            <a:extLst>
              <a:ext uri="{FF2B5EF4-FFF2-40B4-BE49-F238E27FC236}">
                <a16:creationId xmlns:a16="http://schemas.microsoft.com/office/drawing/2014/main" id="{E09516AF-BCBE-44D9-A53B-854E5E6CD4FE}"/>
              </a:ext>
            </a:extLst>
          </p:cNvPr>
          <p:cNvSpPr/>
          <p:nvPr userDrawn="1"/>
        </p:nvSpPr>
        <p:spPr>
          <a:xfrm flipH="1" flipV="1">
            <a:off x="3409950" y="6838950"/>
            <a:ext cx="19050" cy="19050"/>
          </a:xfrm>
          <a:custGeom>
            <a:avLst/>
            <a:gdLst>
              <a:gd name="connsiteX0" fmla="*/ 19050 w 19050"/>
              <a:gd name="connsiteY0" fmla="*/ 19050 h 19050"/>
              <a:gd name="connsiteX1" fmla="*/ 0 w 19050"/>
              <a:gd name="connsiteY1" fmla="*/ 0 h 19050"/>
              <a:gd name="connsiteX2" fmla="*/ 19050 w 19050"/>
              <a:gd name="connsiteY2" fmla="*/ 0 h 19050"/>
              <a:gd name="connsiteX3" fmla="*/ 1905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19050" y="19050"/>
                </a:moveTo>
                <a:lnTo>
                  <a:pt x="0" y="0"/>
                </a:lnTo>
                <a:lnTo>
                  <a:pt x="19050" y="0"/>
                </a:lnTo>
                <a:lnTo>
                  <a:pt x="19050" y="19050"/>
                </a:lnTo>
                <a:close/>
              </a:path>
            </a:pathLst>
          </a:custGeom>
          <a:solidFill>
            <a:srgbClr val="FDC8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6082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379124F3-3DA5-4773-8FB8-C681D25E5D86}"/>
              </a:ext>
            </a:extLst>
          </p:cNvPr>
          <p:cNvSpPr>
            <a:spLocks noGrp="1"/>
          </p:cNvSpPr>
          <p:nvPr>
            <p:ph type="pic" sz="quarter" idx="13"/>
          </p:nvPr>
        </p:nvSpPr>
        <p:spPr>
          <a:xfrm>
            <a:off x="9163050" y="1911348"/>
            <a:ext cx="2209800" cy="1905000"/>
          </a:xfrm>
          <a:custGeom>
            <a:avLst/>
            <a:gdLst>
              <a:gd name="connsiteX0" fmla="*/ 0 w 2209800"/>
              <a:gd name="connsiteY0" fmla="*/ 0 h 1905000"/>
              <a:gd name="connsiteX1" fmla="*/ 1892294 w 2209800"/>
              <a:gd name="connsiteY1" fmla="*/ 0 h 1905000"/>
              <a:gd name="connsiteX2" fmla="*/ 2209800 w 2209800"/>
              <a:gd name="connsiteY2" fmla="*/ 317506 h 1905000"/>
              <a:gd name="connsiteX3" fmla="*/ 2209800 w 2209800"/>
              <a:gd name="connsiteY3" fmla="*/ 1905000 h 1905000"/>
              <a:gd name="connsiteX4" fmla="*/ 317506 w 2209800"/>
              <a:gd name="connsiteY4" fmla="*/ 1905000 h 1905000"/>
              <a:gd name="connsiteX5" fmla="*/ 0 w 2209800"/>
              <a:gd name="connsiteY5" fmla="*/ 1587494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9800" h="1905000">
                <a:moveTo>
                  <a:pt x="0" y="0"/>
                </a:moveTo>
                <a:lnTo>
                  <a:pt x="1892294" y="0"/>
                </a:lnTo>
                <a:lnTo>
                  <a:pt x="2209800" y="317506"/>
                </a:lnTo>
                <a:lnTo>
                  <a:pt x="2209800" y="1905000"/>
                </a:lnTo>
                <a:lnTo>
                  <a:pt x="317506" y="1905000"/>
                </a:lnTo>
                <a:lnTo>
                  <a:pt x="0" y="1587494"/>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
        <p:nvSpPr>
          <p:cNvPr id="14" name="Picture Placeholder 13">
            <a:extLst>
              <a:ext uri="{FF2B5EF4-FFF2-40B4-BE49-F238E27FC236}">
                <a16:creationId xmlns:a16="http://schemas.microsoft.com/office/drawing/2014/main" id="{DF58AFAB-A73D-4801-994F-FDA78AF42EE2}"/>
              </a:ext>
            </a:extLst>
          </p:cNvPr>
          <p:cNvSpPr>
            <a:spLocks noGrp="1"/>
          </p:cNvSpPr>
          <p:nvPr>
            <p:ph type="pic" sz="quarter" idx="12"/>
          </p:nvPr>
        </p:nvSpPr>
        <p:spPr>
          <a:xfrm>
            <a:off x="6381750" y="1911348"/>
            <a:ext cx="2209800" cy="1905000"/>
          </a:xfrm>
          <a:custGeom>
            <a:avLst/>
            <a:gdLst>
              <a:gd name="connsiteX0" fmla="*/ 0 w 2209800"/>
              <a:gd name="connsiteY0" fmla="*/ 0 h 1905000"/>
              <a:gd name="connsiteX1" fmla="*/ 1892294 w 2209800"/>
              <a:gd name="connsiteY1" fmla="*/ 0 h 1905000"/>
              <a:gd name="connsiteX2" fmla="*/ 2209800 w 2209800"/>
              <a:gd name="connsiteY2" fmla="*/ 317506 h 1905000"/>
              <a:gd name="connsiteX3" fmla="*/ 2209800 w 2209800"/>
              <a:gd name="connsiteY3" fmla="*/ 1905000 h 1905000"/>
              <a:gd name="connsiteX4" fmla="*/ 317506 w 2209800"/>
              <a:gd name="connsiteY4" fmla="*/ 1905000 h 1905000"/>
              <a:gd name="connsiteX5" fmla="*/ 0 w 2209800"/>
              <a:gd name="connsiteY5" fmla="*/ 1587494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9800" h="1905000">
                <a:moveTo>
                  <a:pt x="0" y="0"/>
                </a:moveTo>
                <a:lnTo>
                  <a:pt x="1892294" y="0"/>
                </a:lnTo>
                <a:lnTo>
                  <a:pt x="2209800" y="317506"/>
                </a:lnTo>
                <a:lnTo>
                  <a:pt x="2209800" y="1905000"/>
                </a:lnTo>
                <a:lnTo>
                  <a:pt x="317506" y="1905000"/>
                </a:lnTo>
                <a:lnTo>
                  <a:pt x="0" y="1587494"/>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
        <p:nvSpPr>
          <p:cNvPr id="12" name="Picture Placeholder 11">
            <a:extLst>
              <a:ext uri="{FF2B5EF4-FFF2-40B4-BE49-F238E27FC236}">
                <a16:creationId xmlns:a16="http://schemas.microsoft.com/office/drawing/2014/main" id="{53777D3D-4EE5-4609-8000-D5C25648E5F6}"/>
              </a:ext>
            </a:extLst>
          </p:cNvPr>
          <p:cNvSpPr>
            <a:spLocks noGrp="1"/>
          </p:cNvSpPr>
          <p:nvPr>
            <p:ph type="pic" sz="quarter" idx="11"/>
          </p:nvPr>
        </p:nvSpPr>
        <p:spPr>
          <a:xfrm>
            <a:off x="3600450" y="1911348"/>
            <a:ext cx="2209800" cy="1905000"/>
          </a:xfrm>
          <a:custGeom>
            <a:avLst/>
            <a:gdLst>
              <a:gd name="connsiteX0" fmla="*/ 0 w 2209800"/>
              <a:gd name="connsiteY0" fmla="*/ 0 h 1905000"/>
              <a:gd name="connsiteX1" fmla="*/ 1892294 w 2209800"/>
              <a:gd name="connsiteY1" fmla="*/ 0 h 1905000"/>
              <a:gd name="connsiteX2" fmla="*/ 2209800 w 2209800"/>
              <a:gd name="connsiteY2" fmla="*/ 317506 h 1905000"/>
              <a:gd name="connsiteX3" fmla="*/ 2209800 w 2209800"/>
              <a:gd name="connsiteY3" fmla="*/ 1905000 h 1905000"/>
              <a:gd name="connsiteX4" fmla="*/ 317506 w 2209800"/>
              <a:gd name="connsiteY4" fmla="*/ 1905000 h 1905000"/>
              <a:gd name="connsiteX5" fmla="*/ 0 w 2209800"/>
              <a:gd name="connsiteY5" fmla="*/ 1587494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9800" h="1905000">
                <a:moveTo>
                  <a:pt x="0" y="0"/>
                </a:moveTo>
                <a:lnTo>
                  <a:pt x="1892294" y="0"/>
                </a:lnTo>
                <a:lnTo>
                  <a:pt x="2209800" y="317506"/>
                </a:lnTo>
                <a:lnTo>
                  <a:pt x="2209800" y="1905000"/>
                </a:lnTo>
                <a:lnTo>
                  <a:pt x="317506" y="1905000"/>
                </a:lnTo>
                <a:lnTo>
                  <a:pt x="0" y="1587494"/>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
        <p:nvSpPr>
          <p:cNvPr id="10" name="Picture Placeholder 9">
            <a:extLst>
              <a:ext uri="{FF2B5EF4-FFF2-40B4-BE49-F238E27FC236}">
                <a16:creationId xmlns:a16="http://schemas.microsoft.com/office/drawing/2014/main" id="{41E65C47-731C-4B16-8463-AB3D7841AE17}"/>
              </a:ext>
            </a:extLst>
          </p:cNvPr>
          <p:cNvSpPr>
            <a:spLocks noGrp="1"/>
          </p:cNvSpPr>
          <p:nvPr>
            <p:ph type="pic" sz="quarter" idx="10"/>
          </p:nvPr>
        </p:nvSpPr>
        <p:spPr>
          <a:xfrm>
            <a:off x="819150" y="1911348"/>
            <a:ext cx="2209800" cy="1905000"/>
          </a:xfrm>
          <a:custGeom>
            <a:avLst/>
            <a:gdLst>
              <a:gd name="connsiteX0" fmla="*/ 0 w 2209800"/>
              <a:gd name="connsiteY0" fmla="*/ 0 h 1905000"/>
              <a:gd name="connsiteX1" fmla="*/ 1892294 w 2209800"/>
              <a:gd name="connsiteY1" fmla="*/ 0 h 1905000"/>
              <a:gd name="connsiteX2" fmla="*/ 2209800 w 2209800"/>
              <a:gd name="connsiteY2" fmla="*/ 317506 h 1905000"/>
              <a:gd name="connsiteX3" fmla="*/ 2209800 w 2209800"/>
              <a:gd name="connsiteY3" fmla="*/ 1905000 h 1905000"/>
              <a:gd name="connsiteX4" fmla="*/ 317506 w 2209800"/>
              <a:gd name="connsiteY4" fmla="*/ 1905000 h 1905000"/>
              <a:gd name="connsiteX5" fmla="*/ 0 w 2209800"/>
              <a:gd name="connsiteY5" fmla="*/ 1587494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9800" h="1905000">
                <a:moveTo>
                  <a:pt x="0" y="0"/>
                </a:moveTo>
                <a:lnTo>
                  <a:pt x="1892294" y="0"/>
                </a:lnTo>
                <a:lnTo>
                  <a:pt x="2209800" y="317506"/>
                </a:lnTo>
                <a:lnTo>
                  <a:pt x="2209800" y="1905000"/>
                </a:lnTo>
                <a:lnTo>
                  <a:pt x="317506" y="1905000"/>
                </a:lnTo>
                <a:lnTo>
                  <a:pt x="0" y="1587494"/>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
        <p:nvSpPr>
          <p:cNvPr id="20" name="Freeform: Shape 19">
            <a:extLst>
              <a:ext uri="{FF2B5EF4-FFF2-40B4-BE49-F238E27FC236}">
                <a16:creationId xmlns:a16="http://schemas.microsoft.com/office/drawing/2014/main" id="{E09516AF-BCBE-44D9-A53B-854E5E6CD4FE}"/>
              </a:ext>
            </a:extLst>
          </p:cNvPr>
          <p:cNvSpPr/>
          <p:nvPr userDrawn="1"/>
        </p:nvSpPr>
        <p:spPr>
          <a:xfrm flipH="1" flipV="1">
            <a:off x="3409950" y="6838950"/>
            <a:ext cx="19050" cy="19050"/>
          </a:xfrm>
          <a:custGeom>
            <a:avLst/>
            <a:gdLst>
              <a:gd name="connsiteX0" fmla="*/ 19050 w 19050"/>
              <a:gd name="connsiteY0" fmla="*/ 19050 h 19050"/>
              <a:gd name="connsiteX1" fmla="*/ 0 w 19050"/>
              <a:gd name="connsiteY1" fmla="*/ 0 h 19050"/>
              <a:gd name="connsiteX2" fmla="*/ 19050 w 19050"/>
              <a:gd name="connsiteY2" fmla="*/ 0 h 19050"/>
              <a:gd name="connsiteX3" fmla="*/ 1905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19050" y="19050"/>
                </a:moveTo>
                <a:lnTo>
                  <a:pt x="0" y="0"/>
                </a:lnTo>
                <a:lnTo>
                  <a:pt x="19050" y="0"/>
                </a:lnTo>
                <a:lnTo>
                  <a:pt x="19050" y="19050"/>
                </a:lnTo>
                <a:close/>
              </a:path>
            </a:pathLst>
          </a:custGeom>
          <a:solidFill>
            <a:srgbClr val="FDC8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71735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5AC2126E-A4E9-47AE-9484-2F57D5CA508A}"/>
              </a:ext>
            </a:extLst>
          </p:cNvPr>
          <p:cNvSpPr/>
          <p:nvPr userDrawn="1"/>
        </p:nvSpPr>
        <p:spPr>
          <a:xfrm>
            <a:off x="0" y="0"/>
            <a:ext cx="5657850" cy="6857999"/>
          </a:xfrm>
          <a:prstGeom prst="rect">
            <a:avLst/>
          </a:prstGeom>
          <a:solidFill>
            <a:srgbClr val="3D5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54">
            <a:extLst>
              <a:ext uri="{FF2B5EF4-FFF2-40B4-BE49-F238E27FC236}">
                <a16:creationId xmlns:a16="http://schemas.microsoft.com/office/drawing/2014/main" id="{52AD7C3C-87EE-4F7C-B8BE-3B6945727B6C}"/>
              </a:ext>
            </a:extLst>
          </p:cNvPr>
          <p:cNvSpPr>
            <a:spLocks noGrp="1"/>
          </p:cNvSpPr>
          <p:nvPr>
            <p:ph type="pic" sz="quarter" idx="11"/>
          </p:nvPr>
        </p:nvSpPr>
        <p:spPr>
          <a:xfrm>
            <a:off x="0" y="1"/>
            <a:ext cx="5657850" cy="4133849"/>
          </a:xfrm>
          <a:custGeom>
            <a:avLst/>
            <a:gdLst>
              <a:gd name="connsiteX0" fmla="*/ 0 w 5657850"/>
              <a:gd name="connsiteY0" fmla="*/ 0 h 3771899"/>
              <a:gd name="connsiteX1" fmla="*/ 5657849 w 5657850"/>
              <a:gd name="connsiteY1" fmla="*/ 0 h 3771899"/>
              <a:gd name="connsiteX2" fmla="*/ 5657849 w 5657850"/>
              <a:gd name="connsiteY2" fmla="*/ 2647949 h 3771899"/>
              <a:gd name="connsiteX3" fmla="*/ 5657850 w 5657850"/>
              <a:gd name="connsiteY3" fmla="*/ 2647949 h 3771899"/>
              <a:gd name="connsiteX4" fmla="*/ 5657850 w 5657850"/>
              <a:gd name="connsiteY4" fmla="*/ 3316312 h 3771899"/>
              <a:gd name="connsiteX5" fmla="*/ 1105219 w 5657850"/>
              <a:gd name="connsiteY5" fmla="*/ 3316312 h 3771899"/>
              <a:gd name="connsiteX6" fmla="*/ 701754 w 5657850"/>
              <a:gd name="connsiteY6" fmla="*/ 3771899 h 3771899"/>
              <a:gd name="connsiteX7" fmla="*/ 0 w 5657850"/>
              <a:gd name="connsiteY7" fmla="*/ 3771899 h 3771899"/>
              <a:gd name="connsiteX8" fmla="*/ 0 w 5657850"/>
              <a:gd name="connsiteY8" fmla="*/ 2895598 h 37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7850" h="3771899">
                <a:moveTo>
                  <a:pt x="0" y="0"/>
                </a:moveTo>
                <a:lnTo>
                  <a:pt x="5657849" y="0"/>
                </a:lnTo>
                <a:lnTo>
                  <a:pt x="5657849" y="2647949"/>
                </a:lnTo>
                <a:lnTo>
                  <a:pt x="5657850" y="2647949"/>
                </a:lnTo>
                <a:lnTo>
                  <a:pt x="5657850" y="3316312"/>
                </a:lnTo>
                <a:lnTo>
                  <a:pt x="1105219" y="3316312"/>
                </a:lnTo>
                <a:lnTo>
                  <a:pt x="701754" y="3771899"/>
                </a:lnTo>
                <a:lnTo>
                  <a:pt x="0" y="3771899"/>
                </a:lnTo>
                <a:lnTo>
                  <a:pt x="0" y="2895598"/>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187571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50" name="Picture Placeholder 49">
            <a:extLst>
              <a:ext uri="{FF2B5EF4-FFF2-40B4-BE49-F238E27FC236}">
                <a16:creationId xmlns:a16="http://schemas.microsoft.com/office/drawing/2014/main" id="{95E5E540-F1D0-4814-8663-7D8027AC71AA}"/>
              </a:ext>
            </a:extLst>
          </p:cNvPr>
          <p:cNvSpPr>
            <a:spLocks noGrp="1"/>
          </p:cNvSpPr>
          <p:nvPr>
            <p:ph type="pic" sz="quarter" idx="10"/>
          </p:nvPr>
        </p:nvSpPr>
        <p:spPr>
          <a:xfrm>
            <a:off x="4248150" y="0"/>
            <a:ext cx="7943850" cy="4838700"/>
          </a:xfrm>
          <a:custGeom>
            <a:avLst/>
            <a:gdLst>
              <a:gd name="connsiteX0" fmla="*/ 2 w 7943850"/>
              <a:gd name="connsiteY0" fmla="*/ 0 h 4838700"/>
              <a:gd name="connsiteX1" fmla="*/ 7943850 w 7943850"/>
              <a:gd name="connsiteY1" fmla="*/ 0 h 4838700"/>
              <a:gd name="connsiteX2" fmla="*/ 7943850 w 7943850"/>
              <a:gd name="connsiteY2" fmla="*/ 3714556 h 4838700"/>
              <a:gd name="connsiteX3" fmla="*/ 7943850 w 7943850"/>
              <a:gd name="connsiteY3" fmla="*/ 4838700 h 4838700"/>
              <a:gd name="connsiteX4" fmla="*/ 6958559 w 7943850"/>
              <a:gd name="connsiteY4" fmla="*/ 4838700 h 4838700"/>
              <a:gd name="connsiteX5" fmla="*/ 6392078 w 7943850"/>
              <a:gd name="connsiteY5" fmla="*/ 4254260 h 4838700"/>
              <a:gd name="connsiteX6" fmla="*/ 0 w 7943850"/>
              <a:gd name="connsiteY6" fmla="*/ 4254260 h 4838700"/>
              <a:gd name="connsiteX7" fmla="*/ 0 w 7943850"/>
              <a:gd name="connsiteY7" fmla="*/ 3396865 h 4838700"/>
              <a:gd name="connsiteX8" fmla="*/ 2 w 7943850"/>
              <a:gd name="connsiteY8" fmla="*/ 3396865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43850" h="4838700">
                <a:moveTo>
                  <a:pt x="2" y="0"/>
                </a:moveTo>
                <a:lnTo>
                  <a:pt x="7943850" y="0"/>
                </a:lnTo>
                <a:lnTo>
                  <a:pt x="7943850" y="3714556"/>
                </a:lnTo>
                <a:lnTo>
                  <a:pt x="7943850" y="4838700"/>
                </a:lnTo>
                <a:lnTo>
                  <a:pt x="6958559" y="4838700"/>
                </a:lnTo>
                <a:lnTo>
                  <a:pt x="6392078" y="4254260"/>
                </a:lnTo>
                <a:lnTo>
                  <a:pt x="0" y="4254260"/>
                </a:lnTo>
                <a:lnTo>
                  <a:pt x="0" y="3396865"/>
                </a:lnTo>
                <a:lnTo>
                  <a:pt x="2" y="3396865"/>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825670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BD979F1-91D1-49A6-A4A9-44C38C88948B}"/>
              </a:ext>
            </a:extLst>
          </p:cNvPr>
          <p:cNvSpPr>
            <a:spLocks noGrp="1"/>
          </p:cNvSpPr>
          <p:nvPr>
            <p:ph type="pic" sz="quarter" idx="10"/>
          </p:nvPr>
        </p:nvSpPr>
        <p:spPr>
          <a:xfrm>
            <a:off x="6961974" y="1"/>
            <a:ext cx="5230023" cy="4687347"/>
          </a:xfrm>
          <a:custGeom>
            <a:avLst/>
            <a:gdLst>
              <a:gd name="connsiteX0" fmla="*/ 0 w 5230023"/>
              <a:gd name="connsiteY0" fmla="*/ 0 h 4687347"/>
              <a:gd name="connsiteX1" fmla="*/ 5230023 w 5230023"/>
              <a:gd name="connsiteY1" fmla="*/ 0 h 4687347"/>
              <a:gd name="connsiteX2" fmla="*/ 5230023 w 5230023"/>
              <a:gd name="connsiteY2" fmla="*/ 4687347 h 4687347"/>
              <a:gd name="connsiteX3" fmla="*/ 355204 w 5230023"/>
              <a:gd name="connsiteY3" fmla="*/ 4687347 h 4687347"/>
              <a:gd name="connsiteX4" fmla="*/ 355204 w 5230023"/>
              <a:gd name="connsiteY4" fmla="*/ 3836736 h 4687347"/>
              <a:gd name="connsiteX5" fmla="*/ 0 w 5230023"/>
              <a:gd name="connsiteY5" fmla="*/ 3347688 h 468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0023" h="4687347">
                <a:moveTo>
                  <a:pt x="0" y="0"/>
                </a:moveTo>
                <a:lnTo>
                  <a:pt x="5230023" y="0"/>
                </a:lnTo>
                <a:lnTo>
                  <a:pt x="5230023" y="4687347"/>
                </a:lnTo>
                <a:lnTo>
                  <a:pt x="355204" y="4687347"/>
                </a:lnTo>
                <a:lnTo>
                  <a:pt x="355204" y="3836736"/>
                </a:lnTo>
                <a:lnTo>
                  <a:pt x="0" y="3347688"/>
                </a:lnTo>
                <a:close/>
              </a:path>
            </a:pathLst>
          </a:custGeom>
          <a:pattFill prst="pct10">
            <a:fgClr>
              <a:srgbClr val="0193C7"/>
            </a:fgClr>
            <a:bgClr>
              <a:schemeClr val="bg1"/>
            </a:bgClr>
          </a:pattFill>
        </p:spPr>
        <p:txBody>
          <a:bodyPr wrap="square">
            <a:noAutofit/>
          </a:bodyPr>
          <a:lstStyle>
            <a:lvl1pPr>
              <a:defRPr sz="1200"/>
            </a:lvl1pPr>
          </a:lstStyle>
          <a:p>
            <a:endParaRPr lang="en-US"/>
          </a:p>
        </p:txBody>
      </p:sp>
      <p:sp>
        <p:nvSpPr>
          <p:cNvPr id="9" name="Rectangle 8">
            <a:extLst>
              <a:ext uri="{FF2B5EF4-FFF2-40B4-BE49-F238E27FC236}">
                <a16:creationId xmlns:a16="http://schemas.microsoft.com/office/drawing/2014/main" id="{F1785F4A-7BCA-41BE-85FB-EE729964F9F4}"/>
              </a:ext>
            </a:extLst>
          </p:cNvPr>
          <p:cNvSpPr/>
          <p:nvPr userDrawn="1"/>
        </p:nvSpPr>
        <p:spPr>
          <a:xfrm rot="16200000">
            <a:off x="5010679" y="-323324"/>
            <a:ext cx="2170650" cy="121919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12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C93F64-B490-4B97-9042-069F9A52996C}"/>
              </a:ext>
            </a:extLst>
          </p:cNvPr>
          <p:cNvSpPr/>
          <p:nvPr userDrawn="1"/>
        </p:nvSpPr>
        <p:spPr>
          <a:xfrm>
            <a:off x="6894286" y="0"/>
            <a:ext cx="5297714" cy="3878035"/>
          </a:xfrm>
          <a:prstGeom prst="rect">
            <a:avLst/>
          </a:prstGeom>
          <a:solidFill>
            <a:srgbClr val="3D5A80"/>
          </a:solidFill>
          <a:ln>
            <a:solidFill>
              <a:srgbClr val="3D5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9">
            <a:extLst>
              <a:ext uri="{FF2B5EF4-FFF2-40B4-BE49-F238E27FC236}">
                <a16:creationId xmlns:a16="http://schemas.microsoft.com/office/drawing/2014/main" id="{91936EB3-6EB4-46B2-8024-2238B9451B73}"/>
              </a:ext>
            </a:extLst>
          </p:cNvPr>
          <p:cNvSpPr>
            <a:spLocks noGrp="1"/>
          </p:cNvSpPr>
          <p:nvPr>
            <p:ph type="pic" sz="quarter" idx="10"/>
          </p:nvPr>
        </p:nvSpPr>
        <p:spPr>
          <a:xfrm>
            <a:off x="0" y="0"/>
            <a:ext cx="7228114" cy="3878035"/>
          </a:xfrm>
          <a:prstGeom prst="rect">
            <a:avLst/>
          </a:prstGeom>
          <a:pattFill prst="pct10">
            <a:fgClr>
              <a:srgbClr val="0193C7"/>
            </a:fgClr>
            <a:bgClr>
              <a:schemeClr val="bg1"/>
            </a:bgClr>
          </a:pattFill>
        </p:spPr>
        <p:txBody>
          <a:bodyPr wrap="square">
            <a:noAutofit/>
          </a:bodyPr>
          <a:lstStyle>
            <a:lvl1pPr>
              <a:defRPr sz="1200"/>
            </a:lvl1pPr>
          </a:lstStyle>
          <a:p>
            <a:endParaRPr lang="en-US"/>
          </a:p>
        </p:txBody>
      </p:sp>
      <p:sp>
        <p:nvSpPr>
          <p:cNvPr id="21" name="Picture Placeholder 49">
            <a:extLst>
              <a:ext uri="{FF2B5EF4-FFF2-40B4-BE49-F238E27FC236}">
                <a16:creationId xmlns:a16="http://schemas.microsoft.com/office/drawing/2014/main" id="{FB9C1FD6-EA1A-4470-BBE0-68D6EF7C8C06}"/>
              </a:ext>
            </a:extLst>
          </p:cNvPr>
          <p:cNvSpPr>
            <a:spLocks noGrp="1"/>
          </p:cNvSpPr>
          <p:nvPr>
            <p:ph type="pic" sz="quarter" idx="11"/>
          </p:nvPr>
        </p:nvSpPr>
        <p:spPr>
          <a:xfrm>
            <a:off x="7228114" y="3878035"/>
            <a:ext cx="4963886" cy="2979965"/>
          </a:xfrm>
          <a:prstGeom prst="rect">
            <a:avLst/>
          </a:prstGeom>
          <a:pattFill prst="pct10">
            <a:fgClr>
              <a:srgbClr val="0193C7"/>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2346504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D88634-10B0-4597-B1C0-E44F0F9809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1034EB-C39A-4F1F-96B7-353CDF407F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B3633-0A39-4B6F-82AB-DF3354711C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1E5154-1394-48E5-892C-D389A39971FA}" type="datetimeFigureOut">
              <a:rPr lang="en-US" smtClean="0"/>
              <a:t>11/24/2025</a:t>
            </a:fld>
            <a:endParaRPr lang="en-US"/>
          </a:p>
        </p:txBody>
      </p:sp>
      <p:sp>
        <p:nvSpPr>
          <p:cNvPr id="5" name="Footer Placeholder 4">
            <a:extLst>
              <a:ext uri="{FF2B5EF4-FFF2-40B4-BE49-F238E27FC236}">
                <a16:creationId xmlns:a16="http://schemas.microsoft.com/office/drawing/2014/main" id="{125A5670-2268-4E34-86F5-0FD4DFC80E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8D87C5-33C9-418C-A314-CBB2B78BF3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089B54-8BAB-4069-80B2-7BCCD67796EB}" type="slidenum">
              <a:rPr lang="en-US" smtClean="0"/>
              <a:t>‹#›</a:t>
            </a:fld>
            <a:endParaRPr lang="en-US"/>
          </a:p>
        </p:txBody>
      </p:sp>
    </p:spTree>
    <p:extLst>
      <p:ext uri="{BB962C8B-B14F-4D97-AF65-F5344CB8AC3E}">
        <p14:creationId xmlns:p14="http://schemas.microsoft.com/office/powerpoint/2010/main" val="807960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8" r:id="rId7"/>
    <p:sldLayoutId id="2147483655" r:id="rId8"/>
    <p:sldLayoutId id="2147483656" r:id="rId9"/>
    <p:sldLayoutId id="2147483657" r:id="rId10"/>
    <p:sldLayoutId id="2147483659" r:id="rId11"/>
    <p:sldLayoutId id="2147483660" r:id="rId12"/>
    <p:sldLayoutId id="2147483661" r:id="rId13"/>
    <p:sldLayoutId id="2147483662" r:id="rId14"/>
    <p:sldLayoutId id="2147483663" r:id="rId15"/>
    <p:sldLayoutId id="2147483681" r:id="rId16"/>
    <p:sldLayoutId id="2147483664" r:id="rId17"/>
    <p:sldLayoutId id="2147483665" r:id="rId18"/>
    <p:sldLayoutId id="2147483666" r:id="rId19"/>
    <p:sldLayoutId id="2147483667" r:id="rId20"/>
    <p:sldLayoutId id="2147483668" r:id="rId21"/>
    <p:sldLayoutId id="2147483669" r:id="rId22"/>
    <p:sldLayoutId id="2147483680"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microsoft.com/office/2007/relationships/hdphoto" Target="../media/hdphoto2.wdp"/><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5.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3.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AA0A703B-67E7-4B65-BF41-B1778DC4533B}"/>
              </a:ext>
            </a:extLst>
          </p:cNvPr>
          <p:cNvSpPr txBox="1"/>
          <p:nvPr/>
        </p:nvSpPr>
        <p:spPr>
          <a:xfrm>
            <a:off x="5451958" y="5921595"/>
            <a:ext cx="2653012" cy="573106"/>
          </a:xfrm>
          <a:prstGeom prst="rect">
            <a:avLst/>
          </a:prstGeom>
          <a:noFill/>
        </p:spPr>
        <p:txBody>
          <a:bodyPr wrap="square" rtlCol="0">
            <a:spAutoFit/>
          </a:bodyPr>
          <a:lstStyle/>
          <a:p>
            <a:pPr>
              <a:lnSpc>
                <a:spcPct val="150000"/>
              </a:lnSpc>
            </a:pPr>
            <a:r>
              <a:rPr lang="en-US" sz="11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PROSPECTING AND</a:t>
            </a:r>
          </a:p>
          <a:p>
            <a:pPr>
              <a:lnSpc>
                <a:spcPct val="150000"/>
              </a:lnSpc>
            </a:pPr>
            <a:r>
              <a:rPr lang="en-US" sz="11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SEARCH FOR MINERAL DEPOSITS</a:t>
            </a:r>
          </a:p>
        </p:txBody>
      </p:sp>
      <p:sp>
        <p:nvSpPr>
          <p:cNvPr id="9" name="TextBox 32">
            <a:extLst>
              <a:ext uri="{FF2B5EF4-FFF2-40B4-BE49-F238E27FC236}">
                <a16:creationId xmlns:a16="http://schemas.microsoft.com/office/drawing/2014/main" id="{8B585B84-C7FD-B016-EC59-46B2F3216070}"/>
              </a:ext>
            </a:extLst>
          </p:cNvPr>
          <p:cNvSpPr txBox="1"/>
          <p:nvPr/>
        </p:nvSpPr>
        <p:spPr>
          <a:xfrm>
            <a:off x="8177337" y="6179415"/>
            <a:ext cx="3721696" cy="319190"/>
          </a:xfrm>
          <a:prstGeom prst="rect">
            <a:avLst/>
          </a:prstGeom>
          <a:noFill/>
        </p:spPr>
        <p:txBody>
          <a:bodyPr wrap="square" lIns="91440" tIns="45720" rIns="91440" bIns="45720" rtlCol="0" anchor="t">
            <a:spAutoFit/>
          </a:bodyPr>
          <a:lstStyle/>
          <a:p>
            <a:pPr>
              <a:lnSpc>
                <a:spcPct val="150000"/>
              </a:lnSpc>
            </a:pPr>
            <a:r>
              <a:rPr lang="en-US" sz="1100" dirty="0">
                <a:solidFill>
                  <a:schemeClr val="tx1">
                    <a:lumMod val="65000"/>
                    <a:lumOff val="35000"/>
                  </a:schemeClr>
                </a:solidFill>
                <a:latin typeface="Open Sans"/>
                <a:ea typeface="Open Sans"/>
                <a:cs typeface="Open Sans"/>
              </a:rPr>
              <a:t>COMPANY REGISTRATION NUMBER NO 928 309 231</a:t>
            </a:r>
          </a:p>
        </p:txBody>
      </p:sp>
      <p:sp>
        <p:nvSpPr>
          <p:cNvPr id="2" name="TextBox 34">
            <a:extLst>
              <a:ext uri="{FF2B5EF4-FFF2-40B4-BE49-F238E27FC236}">
                <a16:creationId xmlns:a16="http://schemas.microsoft.com/office/drawing/2014/main" id="{EC6300C1-C206-8BCE-177A-3A377B7BCCFF}"/>
              </a:ext>
            </a:extLst>
          </p:cNvPr>
          <p:cNvSpPr txBox="1"/>
          <p:nvPr/>
        </p:nvSpPr>
        <p:spPr>
          <a:xfrm>
            <a:off x="5449667" y="5659880"/>
            <a:ext cx="4252926" cy="276999"/>
          </a:xfrm>
          <a:prstGeom prst="rect">
            <a:avLst/>
          </a:prstGeom>
          <a:noFill/>
        </p:spPr>
        <p:txBody>
          <a:bodyPr wrap="square" lIns="91440" tIns="45720" rIns="91440" bIns="45720" rtlCol="0" anchor="t">
            <a:spAutoFit/>
          </a:bodyPr>
          <a:lstStyle/>
          <a:p>
            <a:r>
              <a:rPr lang="en-US" sz="1200" b="1" spc="100" dirty="0">
                <a:solidFill>
                  <a:schemeClr val="tx1">
                    <a:lumMod val="85000"/>
                    <a:lumOff val="15000"/>
                  </a:schemeClr>
                </a:solidFill>
                <a:latin typeface="Montserrat"/>
                <a:ea typeface="Roboto"/>
                <a:cs typeface="Poppins SemiBold"/>
              </a:rPr>
              <a:t>PURE MINERALS AS</a:t>
            </a:r>
            <a:endParaRPr lang="en-US" sz="1200" spc="100" dirty="0">
              <a:solidFill>
                <a:schemeClr val="tx1">
                  <a:lumMod val="85000"/>
                  <a:lumOff val="15000"/>
                </a:schemeClr>
              </a:solidFill>
              <a:latin typeface="Montserrat"/>
              <a:ea typeface="Roboto"/>
              <a:cs typeface="Poppins SemiBold"/>
            </a:endParaRPr>
          </a:p>
        </p:txBody>
      </p:sp>
      <p:sp>
        <p:nvSpPr>
          <p:cNvPr id="8" name="Plassholder for bilde 7">
            <a:extLst>
              <a:ext uri="{FF2B5EF4-FFF2-40B4-BE49-F238E27FC236}">
                <a16:creationId xmlns:a16="http://schemas.microsoft.com/office/drawing/2014/main" id="{3CEDB869-7A49-409E-7160-2AC19CF73D92}"/>
              </a:ext>
            </a:extLst>
          </p:cNvPr>
          <p:cNvSpPr>
            <a:spLocks noGrp="1"/>
          </p:cNvSpPr>
          <p:nvPr>
            <p:ph type="pic" sz="quarter" idx="17"/>
          </p:nvPr>
        </p:nvSpPr>
        <p:spPr>
          <a:xfrm>
            <a:off x="3713710" y="-1"/>
            <a:ext cx="7068877" cy="3860455"/>
          </a:xfrm>
        </p:spPr>
        <p:txBody>
          <a:bodyPr/>
          <a:lstStyle/>
          <a:p>
            <a:endParaRPr lang="nb-NO"/>
          </a:p>
        </p:txBody>
      </p:sp>
      <p:pic>
        <p:nvPicPr>
          <p:cNvPr id="6" name="Bilde 5" descr="Et bilde som inneholder utendørs, himmel, plante, tre&#10;&#10;KI-generert innhold kan være feil.">
            <a:extLst>
              <a:ext uri="{FF2B5EF4-FFF2-40B4-BE49-F238E27FC236}">
                <a16:creationId xmlns:a16="http://schemas.microsoft.com/office/drawing/2014/main" id="{0DB5CE0E-571C-720E-3169-BC88CE1CF31E}"/>
              </a:ext>
            </a:extLst>
          </p:cNvPr>
          <p:cNvPicPr>
            <a:picLocks noChangeAspect="1"/>
          </p:cNvPicPr>
          <p:nvPr/>
        </p:nvPicPr>
        <p:blipFill>
          <a:blip r:embed="rId3"/>
          <a:srcRect t="7429" b="20596"/>
          <a:stretch>
            <a:fillRect/>
          </a:stretch>
        </p:blipFill>
        <p:spPr>
          <a:xfrm>
            <a:off x="3712601" y="-395"/>
            <a:ext cx="8473669" cy="4620913"/>
          </a:xfrm>
          <a:prstGeom prst="rect">
            <a:avLst/>
          </a:prstGeom>
        </p:spPr>
      </p:pic>
      <p:pic>
        <p:nvPicPr>
          <p:cNvPr id="3" name="Bilde 2" descr="Et bilde som inneholder tekst&#10;&#10;Automatisk generert beskrivelse">
            <a:extLst>
              <a:ext uri="{FF2B5EF4-FFF2-40B4-BE49-F238E27FC236}">
                <a16:creationId xmlns:a16="http://schemas.microsoft.com/office/drawing/2014/main" id="{C2079293-CC2C-0649-8801-33ECA2B50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598" y="288207"/>
            <a:ext cx="2346908" cy="804352"/>
          </a:xfrm>
          <a:prstGeom prst="rect">
            <a:avLst/>
          </a:prstGeom>
        </p:spPr>
      </p:pic>
      <p:sp>
        <p:nvSpPr>
          <p:cNvPr id="13" name="Rectangle: Single Corner Snipped 12">
            <a:extLst>
              <a:ext uri="{FF2B5EF4-FFF2-40B4-BE49-F238E27FC236}">
                <a16:creationId xmlns:a16="http://schemas.microsoft.com/office/drawing/2014/main" id="{1B165C7B-FDC0-4B09-824D-A2788DB701CC}"/>
              </a:ext>
            </a:extLst>
          </p:cNvPr>
          <p:cNvSpPr/>
          <p:nvPr/>
        </p:nvSpPr>
        <p:spPr>
          <a:xfrm>
            <a:off x="568314" y="4068631"/>
            <a:ext cx="4684715" cy="2194102"/>
          </a:xfrm>
          <a:prstGeom prst="snip1Rect">
            <a:avLst>
              <a:gd name="adj" fmla="val 21144"/>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25">
            <a:extLst>
              <a:ext uri="{FF2B5EF4-FFF2-40B4-BE49-F238E27FC236}">
                <a16:creationId xmlns:a16="http://schemas.microsoft.com/office/drawing/2014/main" id="{8ACC6032-665B-49F5-ACCA-78E9E84181C9}"/>
              </a:ext>
            </a:extLst>
          </p:cNvPr>
          <p:cNvGrpSpPr/>
          <p:nvPr/>
        </p:nvGrpSpPr>
        <p:grpSpPr>
          <a:xfrm>
            <a:off x="1136938" y="4605830"/>
            <a:ext cx="3534606" cy="1046234"/>
            <a:chOff x="1275142" y="4615952"/>
            <a:chExt cx="3534606" cy="1046234"/>
          </a:xfrm>
        </p:grpSpPr>
        <p:cxnSp>
          <p:nvCxnSpPr>
            <p:cNvPr id="11" name="Straight Connector 16">
              <a:extLst>
                <a:ext uri="{FF2B5EF4-FFF2-40B4-BE49-F238E27FC236}">
                  <a16:creationId xmlns:a16="http://schemas.microsoft.com/office/drawing/2014/main" id="{50E4A98F-EE1A-4EC3-81D4-57D2D3A79B02}"/>
                </a:ext>
              </a:extLst>
            </p:cNvPr>
            <p:cNvCxnSpPr>
              <a:cxnSpLocks/>
            </p:cNvCxnSpPr>
            <p:nvPr/>
          </p:nvCxnSpPr>
          <p:spPr>
            <a:xfrm flipH="1">
              <a:off x="1480280" y="5662186"/>
              <a:ext cx="2092066"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TextBox 17">
              <a:extLst>
                <a:ext uri="{FF2B5EF4-FFF2-40B4-BE49-F238E27FC236}">
                  <a16:creationId xmlns:a16="http://schemas.microsoft.com/office/drawing/2014/main" id="{54D30938-C9FA-42BA-8F8C-5777BBDFFA8B}"/>
                </a:ext>
              </a:extLst>
            </p:cNvPr>
            <p:cNvSpPr txBox="1"/>
            <p:nvPr/>
          </p:nvSpPr>
          <p:spPr>
            <a:xfrm>
              <a:off x="1275142" y="4870428"/>
              <a:ext cx="3534606" cy="738664"/>
            </a:xfrm>
            <a:prstGeom prst="rect">
              <a:avLst/>
            </a:prstGeom>
            <a:noFill/>
          </p:spPr>
          <p:txBody>
            <a:bodyPr wrap="square" rtlCol="0">
              <a:spAutoFit/>
            </a:bodyPr>
            <a:lstStyle>
              <a:defPPr>
                <a:defRPr lang="en-US"/>
              </a:defPPr>
              <a:lvl1pPr marL="0" algn="l" defTabSz="914400" rtl="0" eaLnBrk="1" latinLnBrk="0" hangingPunct="1">
                <a:defRPr sz="2800" b="1" kern="1200" spc="50">
                  <a:solidFill>
                    <a:srgbClr val="222222"/>
                  </a:solidFill>
                  <a:latin typeface="Montserrat" panose="00000500000000000000" pitchFamily="2" charset="0"/>
                  <a:ea typeface="Roboto" panose="02000000000000000000" pitchFamily="2" charset="0"/>
                  <a:cs typeface="Poppins SemiBold"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a:solidFill>
                    <a:schemeClr val="tx1">
                      <a:lumMod val="85000"/>
                      <a:lumOff val="15000"/>
                    </a:schemeClr>
                  </a:solidFill>
                </a:rPr>
                <a:t>INVESTOR RELATIONS</a:t>
              </a:r>
              <a:br>
                <a:rPr lang="en-US" sz="2100">
                  <a:solidFill>
                    <a:schemeClr val="tx1">
                      <a:lumMod val="85000"/>
                      <a:lumOff val="15000"/>
                    </a:schemeClr>
                  </a:solidFill>
                </a:rPr>
              </a:br>
              <a:r>
                <a:rPr lang="en-US" sz="2100">
                  <a:solidFill>
                    <a:schemeClr val="tx1">
                      <a:lumMod val="85000"/>
                      <a:lumOff val="15000"/>
                    </a:schemeClr>
                  </a:solidFill>
                </a:rPr>
                <a:t>PRESENTATION</a:t>
              </a:r>
            </a:p>
          </p:txBody>
        </p:sp>
        <p:cxnSp>
          <p:nvCxnSpPr>
            <p:cNvPr id="15" name="Straight Connector 19">
              <a:extLst>
                <a:ext uri="{FF2B5EF4-FFF2-40B4-BE49-F238E27FC236}">
                  <a16:creationId xmlns:a16="http://schemas.microsoft.com/office/drawing/2014/main" id="{73AC5948-0666-4276-BB4F-C171DF5D0671}"/>
                </a:ext>
              </a:extLst>
            </p:cNvPr>
            <p:cNvCxnSpPr>
              <a:cxnSpLocks/>
            </p:cNvCxnSpPr>
            <p:nvPr/>
          </p:nvCxnSpPr>
          <p:spPr>
            <a:xfrm flipH="1">
              <a:off x="1360908" y="5662186"/>
              <a:ext cx="630288" cy="0"/>
            </a:xfrm>
            <a:prstGeom prst="line">
              <a:avLst/>
            </a:prstGeom>
            <a:ln w="38100">
              <a:solidFill>
                <a:srgbClr val="3D5A80"/>
              </a:solidFill>
            </a:ln>
          </p:spPr>
          <p:style>
            <a:lnRef idx="1">
              <a:schemeClr val="accent1"/>
            </a:lnRef>
            <a:fillRef idx="0">
              <a:schemeClr val="accent1"/>
            </a:fillRef>
            <a:effectRef idx="0">
              <a:schemeClr val="accent1"/>
            </a:effectRef>
            <a:fontRef idx="minor">
              <a:schemeClr val="tx1"/>
            </a:fontRef>
          </p:style>
        </p:cxnSp>
        <p:sp>
          <p:nvSpPr>
            <p:cNvPr id="16" name="TextBox 20">
              <a:extLst>
                <a:ext uri="{FF2B5EF4-FFF2-40B4-BE49-F238E27FC236}">
                  <a16:creationId xmlns:a16="http://schemas.microsoft.com/office/drawing/2014/main" id="{BEE23EF4-5819-44C7-BC0A-EBDAA2F82D4A}"/>
                </a:ext>
              </a:extLst>
            </p:cNvPr>
            <p:cNvSpPr txBox="1"/>
            <p:nvPr/>
          </p:nvSpPr>
          <p:spPr>
            <a:xfrm>
              <a:off x="1275142" y="4615952"/>
              <a:ext cx="1584870"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2800" b="1" kern="1200" spc="50">
                  <a:solidFill>
                    <a:srgbClr val="222222"/>
                  </a:solidFill>
                  <a:latin typeface="Montserrat" panose="00000500000000000000" pitchFamily="2" charset="0"/>
                  <a:ea typeface="Roboto" panose="02000000000000000000" pitchFamily="2" charset="0"/>
                  <a:cs typeface="Poppins SemiBold"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spc="100" dirty="0">
                  <a:solidFill>
                    <a:srgbClr val="3D5A80"/>
                  </a:solidFill>
                  <a:latin typeface="Open Sans"/>
                  <a:ea typeface="Open Sans"/>
                  <a:cs typeface="Open Sans"/>
                </a:rPr>
                <a:t>OCTOBER 2025</a:t>
              </a:r>
              <a:endParaRPr lang="en-US" sz="1200" b="0" spc="100" dirty="0">
                <a:solidFill>
                  <a:srgbClr val="3D5A80"/>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053549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BF220265-DD43-4BE2-9FB2-D5DA3BFDEA08}"/>
              </a:ext>
            </a:extLst>
          </p:cNvPr>
          <p:cNvCxnSpPr>
            <a:cxnSpLocks/>
          </p:cNvCxnSpPr>
          <p:nvPr/>
        </p:nvCxnSpPr>
        <p:spPr>
          <a:xfrm flipH="1">
            <a:off x="6860456" y="1897290"/>
            <a:ext cx="2235919"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2751356-E662-40D6-863B-676BEE59B224}"/>
              </a:ext>
            </a:extLst>
          </p:cNvPr>
          <p:cNvSpPr txBox="1"/>
          <p:nvPr/>
        </p:nvSpPr>
        <p:spPr>
          <a:xfrm>
            <a:off x="6365891" y="902615"/>
            <a:ext cx="4611377" cy="892552"/>
          </a:xfrm>
          <a:prstGeom prst="rect">
            <a:avLst/>
          </a:prstGeom>
          <a:noFill/>
        </p:spPr>
        <p:txBody>
          <a:bodyPr wrap="square" rtlCol="0">
            <a:spAutoFit/>
          </a:bodyPr>
          <a:lstStyle>
            <a:defPPr>
              <a:defRPr lang="en-US"/>
            </a:defPPr>
            <a:lvl1pPr>
              <a:defRPr sz="2800" b="1" spc="50">
                <a:solidFill>
                  <a:srgbClr val="222222"/>
                </a:solidFill>
                <a:latin typeface="Montserrat" panose="00000500000000000000" pitchFamily="2" charset="0"/>
                <a:ea typeface="Roboto" panose="02000000000000000000" pitchFamily="2" charset="0"/>
                <a:cs typeface="Poppins SemiBold" pitchFamily="2" charset="77"/>
              </a:defRPr>
            </a:lvl1pPr>
          </a:lstStyle>
          <a:p>
            <a:r>
              <a:rPr lang="en-US" sz="2600" dirty="0">
                <a:solidFill>
                  <a:schemeClr val="tx1">
                    <a:lumMod val="85000"/>
                    <a:lumOff val="15000"/>
                  </a:schemeClr>
                </a:solidFill>
              </a:rPr>
              <a:t>WHO ARE WE, AND WHAT IS OUR STORY?</a:t>
            </a:r>
          </a:p>
        </p:txBody>
      </p:sp>
      <p:sp>
        <p:nvSpPr>
          <p:cNvPr id="12" name="TextBox 11">
            <a:extLst>
              <a:ext uri="{FF2B5EF4-FFF2-40B4-BE49-F238E27FC236}">
                <a16:creationId xmlns:a16="http://schemas.microsoft.com/office/drawing/2014/main" id="{CD5659B3-0330-4110-BC7D-DADA6A7A89ED}"/>
              </a:ext>
            </a:extLst>
          </p:cNvPr>
          <p:cNvSpPr txBox="1"/>
          <p:nvPr/>
        </p:nvSpPr>
        <p:spPr>
          <a:xfrm>
            <a:off x="6363272" y="1999414"/>
            <a:ext cx="5333805" cy="4127925"/>
          </a:xfrm>
          <a:prstGeom prst="rect">
            <a:avLst/>
          </a:prstGeom>
          <a:noFill/>
        </p:spPr>
        <p:txBody>
          <a:bodyPr wrap="square" lIns="91440" tIns="45720" rIns="91440" bIns="45720" rtlCol="0" anchor="t">
            <a:spAutoFit/>
          </a:bodyPr>
          <a:lstStyle/>
          <a:p>
            <a:pPr>
              <a:lnSpc>
                <a:spcPct val="150000"/>
              </a:lnSpc>
            </a:pPr>
            <a:r>
              <a:rPr lang="en-US" sz="1100" dirty="0">
                <a:solidFill>
                  <a:schemeClr val="tx1">
                    <a:lumMod val="65000"/>
                    <a:lumOff val="35000"/>
                  </a:schemeClr>
                </a:solidFill>
                <a:latin typeface="Open Sans"/>
                <a:ea typeface="Open Sans"/>
                <a:cs typeface="Open Sans"/>
              </a:rPr>
              <a:t>The exploration company Pure Minerals AS is in the process of</a:t>
            </a:r>
          </a:p>
          <a:p>
            <a:pPr>
              <a:lnSpc>
                <a:spcPct val="150000"/>
              </a:lnSpc>
            </a:pPr>
            <a:r>
              <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developing several of their mining licenses in the Steinkjer area,</a:t>
            </a:r>
          </a:p>
          <a:p>
            <a:pPr>
              <a:lnSpc>
                <a:spcPct val="150000"/>
              </a:lnSpc>
            </a:pPr>
            <a:r>
              <a:rPr lang="en-US" sz="1100" dirty="0">
                <a:solidFill>
                  <a:schemeClr val="tx1">
                    <a:lumMod val="65000"/>
                    <a:lumOff val="35000"/>
                  </a:schemeClr>
                </a:solidFill>
                <a:latin typeface="Open Sans"/>
                <a:ea typeface="Open Sans"/>
                <a:cs typeface="Open Sans"/>
              </a:rPr>
              <a:t>Trøndelag County, Mid-Norway.</a:t>
            </a:r>
            <a:br>
              <a:rPr lang="en-US" sz="1100" dirty="0">
                <a:latin typeface="Open Sans" panose="020B0606030504020204" pitchFamily="34" charset="0"/>
                <a:ea typeface="Open Sans" panose="020B0606030504020204" pitchFamily="34" charset="0"/>
                <a:cs typeface="Open Sans" panose="020B0606030504020204" pitchFamily="34" charset="0"/>
              </a:rPr>
            </a:br>
            <a:endPar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1100" dirty="0">
                <a:solidFill>
                  <a:schemeClr val="tx1">
                    <a:lumMod val="65000"/>
                    <a:lumOff val="35000"/>
                  </a:schemeClr>
                </a:solidFill>
                <a:latin typeface="Open Sans"/>
                <a:ea typeface="Open Sans"/>
                <a:cs typeface="Open Sans"/>
              </a:rPr>
              <a:t>During late 2021 and throughout 2022, we explored several of the </a:t>
            </a:r>
            <a:r>
              <a:rPr lang="en-US" sz="1100" i="1" dirty="0">
                <a:solidFill>
                  <a:schemeClr val="tx1">
                    <a:lumMod val="65000"/>
                    <a:lumOff val="35000"/>
                  </a:schemeClr>
                </a:solidFill>
                <a:latin typeface="Open Sans"/>
                <a:ea typeface="Open Sans"/>
                <a:cs typeface="Open Sans"/>
              </a:rPr>
              <a:t>Gaulstad</a:t>
            </a:r>
            <a:r>
              <a:rPr lang="en-US" sz="1100" dirty="0">
                <a:solidFill>
                  <a:schemeClr val="tx1">
                    <a:lumMod val="65000"/>
                    <a:lumOff val="35000"/>
                  </a:schemeClr>
                </a:solidFill>
                <a:latin typeface="Open Sans"/>
                <a:ea typeface="Open Sans"/>
                <a:cs typeface="Open Sans"/>
              </a:rPr>
              <a:t> and </a:t>
            </a:r>
            <a:r>
              <a:rPr lang="en-US" sz="1100" i="1" dirty="0">
                <a:solidFill>
                  <a:schemeClr val="tx1">
                    <a:lumMod val="65000"/>
                    <a:lumOff val="35000"/>
                  </a:schemeClr>
                </a:solidFill>
                <a:latin typeface="Open Sans"/>
                <a:ea typeface="Open Sans"/>
                <a:cs typeface="Open Sans"/>
              </a:rPr>
              <a:t>Mokk</a:t>
            </a:r>
            <a:r>
              <a:rPr lang="en-US" sz="1100" dirty="0">
                <a:solidFill>
                  <a:schemeClr val="tx1">
                    <a:lumMod val="65000"/>
                    <a:lumOff val="35000"/>
                  </a:schemeClr>
                </a:solidFill>
                <a:latin typeface="Open Sans"/>
                <a:ea typeface="Open Sans"/>
                <a:cs typeface="Open Sans"/>
              </a:rPr>
              <a:t> mines entrances  at </a:t>
            </a:r>
            <a:r>
              <a:rPr lang="en-US" sz="1100" i="1" dirty="0">
                <a:solidFill>
                  <a:schemeClr val="tx1">
                    <a:lumMod val="65000"/>
                    <a:lumOff val="35000"/>
                  </a:schemeClr>
                </a:solidFill>
                <a:latin typeface="Open Sans"/>
                <a:ea typeface="Open Sans"/>
                <a:cs typeface="Open Sans"/>
              </a:rPr>
              <a:t>Gruvfjellet</a:t>
            </a:r>
            <a:r>
              <a:rPr lang="en-US" sz="1100" dirty="0">
                <a:solidFill>
                  <a:schemeClr val="tx1">
                    <a:lumMod val="65000"/>
                    <a:lumOff val="35000"/>
                  </a:schemeClr>
                </a:solidFill>
                <a:latin typeface="Open Sans"/>
                <a:ea typeface="Open Sans"/>
                <a:cs typeface="Open Sans"/>
              </a:rPr>
              <a:t>. These internal surveys comprised XRF-measurements prior to sampling of bedrock and rock waste dump material for geochemical analysis.</a:t>
            </a:r>
            <a:br>
              <a:rPr lang="en-US" sz="1100" dirty="0">
                <a:latin typeface="Open Sans" panose="020B0606030504020204" pitchFamily="34" charset="0"/>
                <a:ea typeface="Open Sans" panose="020B0606030504020204" pitchFamily="34" charset="0"/>
                <a:cs typeface="Open Sans" panose="020B0606030504020204" pitchFamily="34" charset="0"/>
              </a:rPr>
            </a:br>
            <a:endPar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1100" dirty="0">
                <a:solidFill>
                  <a:schemeClr val="tx1">
                    <a:lumMod val="65000"/>
                    <a:lumOff val="35000"/>
                  </a:schemeClr>
                </a:solidFill>
                <a:latin typeface="Open Sans"/>
                <a:ea typeface="Open Sans"/>
                <a:cs typeface="Open Sans"/>
              </a:rPr>
              <a:t>In late 2022 and 2023 we engaged </a:t>
            </a:r>
            <a:r>
              <a:rPr lang="en-US" sz="1100" dirty="0" err="1">
                <a:solidFill>
                  <a:schemeClr val="tx1">
                    <a:lumMod val="65000"/>
                    <a:lumOff val="35000"/>
                  </a:schemeClr>
                </a:solidFill>
                <a:latin typeface="Open Sans"/>
                <a:ea typeface="Open Sans"/>
                <a:cs typeface="Open Sans"/>
              </a:rPr>
              <a:t>Sunnfjord</a:t>
            </a:r>
            <a:r>
              <a:rPr lang="en-US" sz="1100" dirty="0">
                <a:solidFill>
                  <a:schemeClr val="tx1">
                    <a:lumMod val="65000"/>
                    <a:lumOff val="35000"/>
                  </a:schemeClr>
                </a:solidFill>
                <a:latin typeface="Open Sans"/>
                <a:ea typeface="Open Sans"/>
                <a:cs typeface="Open Sans"/>
              </a:rPr>
              <a:t> Geo Center AS and  GeoVista AB</a:t>
            </a:r>
          </a:p>
          <a:p>
            <a:pPr>
              <a:lnSpc>
                <a:spcPct val="150000"/>
              </a:lnSpc>
            </a:pPr>
            <a:r>
              <a:rPr lang="en-US" sz="1100" dirty="0">
                <a:solidFill>
                  <a:schemeClr val="tx1">
                    <a:lumMod val="65000"/>
                    <a:lumOff val="35000"/>
                  </a:schemeClr>
                </a:solidFill>
                <a:latin typeface="Open Sans"/>
                <a:ea typeface="Open Sans"/>
                <a:cs typeface="Open Sans"/>
              </a:rPr>
              <a:t>both executed high performance geological mapping combined with  evaluation of existing geophysical data in the </a:t>
            </a:r>
            <a:r>
              <a:rPr lang="en-US" sz="1100" i="1" dirty="0">
                <a:solidFill>
                  <a:schemeClr val="tx1">
                    <a:lumMod val="65000"/>
                    <a:lumOff val="35000"/>
                  </a:schemeClr>
                </a:solidFill>
                <a:latin typeface="Open Sans"/>
                <a:ea typeface="Open Sans"/>
                <a:cs typeface="Open Sans"/>
              </a:rPr>
              <a:t>Gaulstad-Mokk</a:t>
            </a:r>
            <a:r>
              <a:rPr lang="en-US" sz="1100" dirty="0">
                <a:solidFill>
                  <a:schemeClr val="tx1">
                    <a:lumMod val="65000"/>
                    <a:lumOff val="35000"/>
                  </a:schemeClr>
                </a:solidFill>
                <a:latin typeface="Open Sans"/>
                <a:ea typeface="Open Sans"/>
                <a:cs typeface="Open Sans"/>
              </a:rPr>
              <a:t> area, respectively.</a:t>
            </a:r>
            <a:br>
              <a:rPr lang="en-US" sz="1100" dirty="0">
                <a:latin typeface="Open Sans" panose="020B0606030504020204" pitchFamily="34" charset="0"/>
                <a:ea typeface="Open Sans" panose="020B0606030504020204" pitchFamily="34" charset="0"/>
                <a:cs typeface="Open Sans" panose="020B0606030504020204" pitchFamily="34" charset="0"/>
              </a:rPr>
            </a:br>
            <a:endPar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1100" dirty="0">
                <a:solidFill>
                  <a:schemeClr val="tx1">
                    <a:lumMod val="65000"/>
                    <a:lumOff val="35000"/>
                  </a:schemeClr>
                </a:solidFill>
                <a:latin typeface="Open Sans"/>
                <a:ea typeface="Open Sans"/>
                <a:cs typeface="Open Sans"/>
              </a:rPr>
              <a:t>The latter included also the </a:t>
            </a:r>
            <a:r>
              <a:rPr lang="en-US" sz="1100" i="1" dirty="0">
                <a:solidFill>
                  <a:schemeClr val="tx1">
                    <a:lumMod val="65000"/>
                    <a:lumOff val="35000"/>
                  </a:schemeClr>
                </a:solidFill>
                <a:latin typeface="Open Sans"/>
                <a:ea typeface="Open Sans"/>
                <a:cs typeface="Open Sans"/>
              </a:rPr>
              <a:t>Skrattås </a:t>
            </a:r>
            <a:r>
              <a:rPr lang="en-US" sz="1100" dirty="0">
                <a:solidFill>
                  <a:schemeClr val="tx1">
                    <a:lumMod val="65000"/>
                    <a:lumOff val="35000"/>
                  </a:schemeClr>
                </a:solidFill>
                <a:latin typeface="Open Sans"/>
                <a:ea typeface="Open Sans"/>
                <a:cs typeface="Open Sans"/>
              </a:rPr>
              <a:t>and </a:t>
            </a:r>
            <a:r>
              <a:rPr lang="en-US" sz="1100" i="1" dirty="0" err="1">
                <a:solidFill>
                  <a:schemeClr val="tx1">
                    <a:lumMod val="65000"/>
                    <a:lumOff val="35000"/>
                  </a:schemeClr>
                </a:solidFill>
                <a:latin typeface="Open Sans"/>
                <a:ea typeface="Open Sans"/>
                <a:cs typeface="Open Sans"/>
              </a:rPr>
              <a:t>Bjønsåsen</a:t>
            </a:r>
            <a:r>
              <a:rPr lang="en-US" sz="1100" dirty="0">
                <a:solidFill>
                  <a:schemeClr val="tx1">
                    <a:lumMod val="65000"/>
                    <a:lumOff val="35000"/>
                  </a:schemeClr>
                </a:solidFill>
                <a:latin typeface="Open Sans"/>
                <a:ea typeface="Open Sans"/>
                <a:cs typeface="Open Sans"/>
              </a:rPr>
              <a:t> mining area at </a:t>
            </a:r>
            <a:r>
              <a:rPr lang="en-US" sz="1100" i="1" dirty="0">
                <a:solidFill>
                  <a:schemeClr val="tx1">
                    <a:lumMod val="65000"/>
                    <a:lumOff val="35000"/>
                  </a:schemeClr>
                </a:solidFill>
                <a:latin typeface="Open Sans"/>
                <a:ea typeface="Open Sans"/>
                <a:cs typeface="Open Sans"/>
              </a:rPr>
              <a:t>Byafjellet </a:t>
            </a:r>
            <a:r>
              <a:rPr lang="en-US" sz="1100" dirty="0">
                <a:solidFill>
                  <a:schemeClr val="tx1">
                    <a:lumMod val="65000"/>
                    <a:lumOff val="35000"/>
                  </a:schemeClr>
                </a:solidFill>
                <a:latin typeface="Open Sans"/>
                <a:ea typeface="Open Sans"/>
                <a:cs typeface="Open Sans"/>
              </a:rPr>
              <a:t>in their fieldwork, as basic work for their further plan for a following up geophysical TEM-survey in late 2025. </a:t>
            </a:r>
            <a:endPar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9" name="Straight Connector 18">
            <a:extLst>
              <a:ext uri="{FF2B5EF4-FFF2-40B4-BE49-F238E27FC236}">
                <a16:creationId xmlns:a16="http://schemas.microsoft.com/office/drawing/2014/main" id="{3670E3B6-BF01-4DD9-BEEA-0D57A8FA28B5}"/>
              </a:ext>
            </a:extLst>
          </p:cNvPr>
          <p:cNvCxnSpPr>
            <a:cxnSpLocks/>
          </p:cNvCxnSpPr>
          <p:nvPr/>
        </p:nvCxnSpPr>
        <p:spPr>
          <a:xfrm flipH="1">
            <a:off x="6478427" y="1897290"/>
            <a:ext cx="665323" cy="0"/>
          </a:xfrm>
          <a:prstGeom prst="line">
            <a:avLst/>
          </a:prstGeom>
          <a:ln w="38100">
            <a:solidFill>
              <a:srgbClr val="3D5A80"/>
            </a:solidFill>
          </a:ln>
        </p:spPr>
        <p:style>
          <a:lnRef idx="1">
            <a:schemeClr val="accent1"/>
          </a:lnRef>
          <a:fillRef idx="0">
            <a:schemeClr val="accent1"/>
          </a:fillRef>
          <a:effectRef idx="0">
            <a:schemeClr val="accent1"/>
          </a:effectRef>
          <a:fontRef idx="minor">
            <a:schemeClr val="tx1"/>
          </a:fontRef>
        </p:style>
      </p:cxnSp>
      <p:pic>
        <p:nvPicPr>
          <p:cNvPr id="7" name="Plassholder for bilde 6">
            <a:extLst>
              <a:ext uri="{FF2B5EF4-FFF2-40B4-BE49-F238E27FC236}">
                <a16:creationId xmlns:a16="http://schemas.microsoft.com/office/drawing/2014/main" id="{07ADFEFA-9654-4E71-6456-05C3C974688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41" b="741"/>
          <a:stretch/>
        </p:blipFill>
        <p:spPr>
          <a:noFill/>
        </p:spPr>
      </p:pic>
      <p:pic>
        <p:nvPicPr>
          <p:cNvPr id="3" name="Bilde 2">
            <a:extLst>
              <a:ext uri="{FF2B5EF4-FFF2-40B4-BE49-F238E27FC236}">
                <a16:creationId xmlns:a16="http://schemas.microsoft.com/office/drawing/2014/main" id="{3F5FEDC7-17CE-B874-578B-F20FA4D780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42991" y="162162"/>
            <a:ext cx="1038406" cy="355619"/>
          </a:xfrm>
          <a:prstGeom prst="rect">
            <a:avLst/>
          </a:prstGeom>
        </p:spPr>
      </p:pic>
    </p:spTree>
    <p:extLst>
      <p:ext uri="{BB962C8B-B14F-4D97-AF65-F5344CB8AC3E}">
        <p14:creationId xmlns:p14="http://schemas.microsoft.com/office/powerpoint/2010/main" val="2337766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lassholder for bilde 25" descr="Et bilde som inneholder Berggrunn, fjell, Magmatisk bergart, utendørs&#10;&#10;KI-generert innhold kan være feil.">
            <a:extLst>
              <a:ext uri="{FF2B5EF4-FFF2-40B4-BE49-F238E27FC236}">
                <a16:creationId xmlns:a16="http://schemas.microsoft.com/office/drawing/2014/main" id="{E471227A-2C97-E976-95FB-9F7257AA6713}"/>
              </a:ext>
            </a:extLst>
          </p:cNvPr>
          <p:cNvPicPr>
            <a:picLocks noGrp="1" noChangeAspect="1"/>
          </p:cNvPicPr>
          <p:nvPr>
            <p:ph type="pic" sz="quarter" idx="11"/>
          </p:nvPr>
        </p:nvPicPr>
        <p:blipFill>
          <a:blip r:embed="rId2"/>
          <a:srcRect l="10697" t="33150" b="33085"/>
          <a:stretch>
            <a:fillRect/>
          </a:stretch>
        </p:blipFill>
        <p:spPr>
          <a:xfrm>
            <a:off x="7223811" y="3878035"/>
            <a:ext cx="4432875" cy="2980089"/>
          </a:xfrm>
          <a:prstGeom prst="rect">
            <a:avLst/>
          </a:prstGeom>
          <a:pattFill prst="pct10">
            <a:fgClr>
              <a:srgbClr val="0193C7"/>
            </a:fgClr>
            <a:bgClr>
              <a:prstClr val="white"/>
            </a:bgClr>
          </a:pattFill>
        </p:spPr>
      </p:pic>
      <p:pic>
        <p:nvPicPr>
          <p:cNvPr id="22" name="Plassholder for bilde 21" descr="Et bilde som inneholder natur, utendørs, grotte&#10;&#10;KI-generert innhold kan være feil.">
            <a:extLst>
              <a:ext uri="{FF2B5EF4-FFF2-40B4-BE49-F238E27FC236}">
                <a16:creationId xmlns:a16="http://schemas.microsoft.com/office/drawing/2014/main" id="{CA5F8FC8-CB6E-E834-5135-15C84A5D4D69}"/>
              </a:ext>
            </a:extLst>
          </p:cNvPr>
          <p:cNvPicPr>
            <a:picLocks noGrp="1" noChangeAspect="1"/>
          </p:cNvPicPr>
          <p:nvPr>
            <p:ph type="pic" sz="quarter" idx="10"/>
          </p:nvPr>
        </p:nvPicPr>
        <p:blipFill>
          <a:blip r:embed="rId3"/>
          <a:srcRect l="29879" r="29879"/>
          <a:stretch/>
        </p:blipFill>
        <p:spPr>
          <a:xfrm rot="5400000">
            <a:off x="1674812" y="-1674812"/>
            <a:ext cx="3878263" cy="7227888"/>
          </a:xfrm>
          <a:prstGeom prst="rect">
            <a:avLst/>
          </a:prstGeom>
          <a:pattFill prst="pct10">
            <a:fgClr>
              <a:srgbClr val="0193C7"/>
            </a:fgClr>
            <a:bgClr>
              <a:prstClr val="white"/>
            </a:bgClr>
          </a:pattFill>
        </p:spPr>
      </p:pic>
      <p:sp>
        <p:nvSpPr>
          <p:cNvPr id="80" name="Freeform: Shape 79">
            <a:extLst>
              <a:ext uri="{FF2B5EF4-FFF2-40B4-BE49-F238E27FC236}">
                <a16:creationId xmlns:a16="http://schemas.microsoft.com/office/drawing/2014/main" id="{29680E0E-3FE1-40E6-BE45-50A271BB0032}"/>
              </a:ext>
            </a:extLst>
          </p:cNvPr>
          <p:cNvSpPr/>
          <p:nvPr/>
        </p:nvSpPr>
        <p:spPr>
          <a:xfrm>
            <a:off x="5938155" y="741432"/>
            <a:ext cx="6253845" cy="2912952"/>
          </a:xfrm>
          <a:custGeom>
            <a:avLst/>
            <a:gdLst>
              <a:gd name="connsiteX0" fmla="*/ 436462 w 6253844"/>
              <a:gd name="connsiteY0" fmla="*/ 0 h 2618718"/>
              <a:gd name="connsiteX1" fmla="*/ 6253844 w 6253844"/>
              <a:gd name="connsiteY1" fmla="*/ 0 h 2618718"/>
              <a:gd name="connsiteX2" fmla="*/ 6253844 w 6253844"/>
              <a:gd name="connsiteY2" fmla="*/ 2618718 h 2618718"/>
              <a:gd name="connsiteX3" fmla="*/ 0 w 6253844"/>
              <a:gd name="connsiteY3" fmla="*/ 2618718 h 2618718"/>
              <a:gd name="connsiteX4" fmla="*/ 0 w 6253844"/>
              <a:gd name="connsiteY4" fmla="*/ 436462 h 2618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844" h="2618718">
                <a:moveTo>
                  <a:pt x="436462" y="0"/>
                </a:moveTo>
                <a:lnTo>
                  <a:pt x="6253844" y="0"/>
                </a:lnTo>
                <a:lnTo>
                  <a:pt x="6253844" y="2618718"/>
                </a:lnTo>
                <a:lnTo>
                  <a:pt x="0" y="2618718"/>
                </a:lnTo>
                <a:lnTo>
                  <a:pt x="0" y="436462"/>
                </a:lnTo>
                <a:close/>
              </a:path>
            </a:pathLst>
          </a:cu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9">
            <a:extLst>
              <a:ext uri="{FF2B5EF4-FFF2-40B4-BE49-F238E27FC236}">
                <a16:creationId xmlns:a16="http://schemas.microsoft.com/office/drawing/2014/main" id="{E6F52C2F-FBA9-42A7-B7C3-5721F81D9497}"/>
              </a:ext>
            </a:extLst>
          </p:cNvPr>
          <p:cNvGrpSpPr/>
          <p:nvPr/>
        </p:nvGrpSpPr>
        <p:grpSpPr>
          <a:xfrm>
            <a:off x="6692206" y="1078497"/>
            <a:ext cx="4745743" cy="1954107"/>
            <a:chOff x="966996" y="4210418"/>
            <a:chExt cx="4745743" cy="1371720"/>
          </a:xfrm>
        </p:grpSpPr>
        <p:cxnSp>
          <p:nvCxnSpPr>
            <p:cNvPr id="5" name="Straight Connector 4">
              <a:extLst>
                <a:ext uri="{FF2B5EF4-FFF2-40B4-BE49-F238E27FC236}">
                  <a16:creationId xmlns:a16="http://schemas.microsoft.com/office/drawing/2014/main" id="{2DB9A66B-D495-4AB0-985F-FCBBCE707DE0}"/>
                </a:ext>
              </a:extLst>
            </p:cNvPr>
            <p:cNvCxnSpPr>
              <a:cxnSpLocks/>
            </p:cNvCxnSpPr>
            <p:nvPr/>
          </p:nvCxnSpPr>
          <p:spPr>
            <a:xfrm flipH="1">
              <a:off x="1297886" y="4596960"/>
              <a:ext cx="2463804"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6A87C-DB6C-4BDD-87FA-B4B7399B0F49}"/>
                </a:ext>
              </a:extLst>
            </p:cNvPr>
            <p:cNvSpPr txBox="1"/>
            <p:nvPr/>
          </p:nvSpPr>
          <p:spPr>
            <a:xfrm>
              <a:off x="966996" y="4210418"/>
              <a:ext cx="4745743" cy="324074"/>
            </a:xfrm>
            <a:prstGeom prst="rect">
              <a:avLst/>
            </a:prstGeom>
            <a:noFill/>
          </p:spPr>
          <p:txBody>
            <a:bodyPr wrap="square" rtlCol="0">
              <a:spAutoFit/>
            </a:bodyPr>
            <a:lstStyle>
              <a:defPPr>
                <a:defRPr lang="en-US"/>
              </a:defPPr>
              <a:lvl1pPr>
                <a:defRPr sz="2800" b="1" spc="50">
                  <a:solidFill>
                    <a:srgbClr val="222222"/>
                  </a:solidFill>
                  <a:latin typeface="Montserrat" panose="00000500000000000000" pitchFamily="2" charset="0"/>
                  <a:ea typeface="Roboto" panose="02000000000000000000" pitchFamily="2" charset="0"/>
                  <a:cs typeface="Poppins SemiBold" pitchFamily="2" charset="77"/>
                </a:defRPr>
              </a:lvl1pPr>
            </a:lstStyle>
            <a:p>
              <a:r>
                <a:rPr lang="en-US" sz="2400">
                  <a:solidFill>
                    <a:schemeClr val="tx1">
                      <a:lumMod val="85000"/>
                      <a:lumOff val="15000"/>
                    </a:schemeClr>
                  </a:solidFill>
                </a:rPr>
                <a:t>LICENSES AND RIGHTS</a:t>
              </a:r>
            </a:p>
          </p:txBody>
        </p:sp>
        <p:sp>
          <p:nvSpPr>
            <p:cNvPr id="7" name="TextBox 6">
              <a:extLst>
                <a:ext uri="{FF2B5EF4-FFF2-40B4-BE49-F238E27FC236}">
                  <a16:creationId xmlns:a16="http://schemas.microsoft.com/office/drawing/2014/main" id="{90D8CB6F-D002-478A-8446-0D92B3334C7A}"/>
                </a:ext>
              </a:extLst>
            </p:cNvPr>
            <p:cNvSpPr txBox="1"/>
            <p:nvPr/>
          </p:nvSpPr>
          <p:spPr>
            <a:xfrm>
              <a:off x="966996" y="4645114"/>
              <a:ext cx="4745743" cy="937024"/>
            </a:xfrm>
            <a:prstGeom prst="rect">
              <a:avLst/>
            </a:prstGeom>
            <a:noFill/>
          </p:spPr>
          <p:txBody>
            <a:bodyPr wrap="square" lIns="91440" tIns="45720" rIns="91440" bIns="45720" rtlCol="0" anchor="t">
              <a:spAutoFit/>
            </a:bodyPr>
            <a:lstStyle/>
            <a:p>
              <a:pPr>
                <a:lnSpc>
                  <a:spcPct val="150000"/>
                </a:lnSpc>
              </a:pPr>
              <a:r>
                <a:rPr lang="en-US" sz="1100" dirty="0">
                  <a:solidFill>
                    <a:schemeClr val="tx1">
                      <a:lumMod val="65000"/>
                      <a:lumOff val="35000"/>
                    </a:schemeClr>
                  </a:solidFill>
                  <a:latin typeface="Open Sans"/>
                  <a:ea typeface="Open Sans"/>
                  <a:cs typeface="Open Sans"/>
                </a:rPr>
                <a:t>Pure Mineral AS holds 11 mining licenses in the </a:t>
              </a:r>
              <a:r>
                <a:rPr lang="en-US" sz="1100" dirty="0" err="1">
                  <a:solidFill>
                    <a:schemeClr val="tx1">
                      <a:lumMod val="65000"/>
                      <a:lumOff val="35000"/>
                    </a:schemeClr>
                  </a:solidFill>
                  <a:latin typeface="Open Sans"/>
                  <a:ea typeface="Open Sans"/>
                  <a:cs typeface="Open Sans"/>
                </a:rPr>
                <a:t>Gaulstad</a:t>
              </a:r>
              <a:r>
                <a:rPr lang="en-US" sz="1100" dirty="0">
                  <a:solidFill>
                    <a:schemeClr val="tx1">
                      <a:lumMod val="65000"/>
                      <a:lumOff val="35000"/>
                    </a:schemeClr>
                  </a:solidFill>
                  <a:latin typeface="Open Sans"/>
                  <a:ea typeface="Open Sans"/>
                  <a:cs typeface="Open Sans"/>
                </a:rPr>
                <a:t> and </a:t>
              </a:r>
              <a:r>
                <a:rPr lang="en-US" sz="1100" dirty="0" err="1">
                  <a:solidFill>
                    <a:schemeClr val="tx1">
                      <a:lumMod val="65000"/>
                      <a:lumOff val="35000"/>
                    </a:schemeClr>
                  </a:solidFill>
                  <a:latin typeface="Open Sans"/>
                  <a:ea typeface="Open Sans"/>
                  <a:cs typeface="Open Sans"/>
                </a:rPr>
                <a:t>Mokk</a:t>
              </a:r>
              <a:r>
                <a:rPr lang="en-US" sz="1100" dirty="0">
                  <a:solidFill>
                    <a:schemeClr val="tx1">
                      <a:lumMod val="65000"/>
                      <a:lumOff val="35000"/>
                    </a:schemeClr>
                  </a:solidFill>
                  <a:latin typeface="Open Sans"/>
                  <a:ea typeface="Open Sans"/>
                  <a:cs typeface="Open Sans"/>
                </a:rPr>
                <a:t> area, covering an approx. 110 km² sized area, surrounding the Gruvfjellet mountain plateau. In addition, we hold 7 more very promising licenses in the area surrounding the old Skrattås zinc mine, north of an old lead mine ("the silver mine") in </a:t>
              </a:r>
              <a:r>
                <a:rPr lang="en-US" sz="1100" dirty="0" err="1">
                  <a:solidFill>
                    <a:schemeClr val="tx1">
                      <a:lumMod val="65000"/>
                      <a:lumOff val="35000"/>
                    </a:schemeClr>
                  </a:solidFill>
                  <a:latin typeface="Open Sans"/>
                  <a:ea typeface="Open Sans"/>
                  <a:cs typeface="Open Sans"/>
                </a:rPr>
                <a:t>Offenåsen</a:t>
              </a:r>
              <a:r>
                <a:rPr lang="en-US" sz="1100" dirty="0">
                  <a:solidFill>
                    <a:schemeClr val="tx1">
                      <a:lumMod val="65000"/>
                      <a:lumOff val="35000"/>
                    </a:schemeClr>
                  </a:solidFill>
                  <a:latin typeface="Open Sans"/>
                  <a:ea typeface="Open Sans"/>
                  <a:cs typeface="Open Sans"/>
                </a:rPr>
                <a:t>.</a:t>
              </a:r>
            </a:p>
          </p:txBody>
        </p:sp>
        <p:cxnSp>
          <p:nvCxnSpPr>
            <p:cNvPr id="8" name="Straight Connector 7">
              <a:extLst>
                <a:ext uri="{FF2B5EF4-FFF2-40B4-BE49-F238E27FC236}">
                  <a16:creationId xmlns:a16="http://schemas.microsoft.com/office/drawing/2014/main" id="{F147DB3E-C13B-4DB8-9616-EB5C559512B3}"/>
                </a:ext>
              </a:extLst>
            </p:cNvPr>
            <p:cNvCxnSpPr>
              <a:cxnSpLocks/>
            </p:cNvCxnSpPr>
            <p:nvPr/>
          </p:nvCxnSpPr>
          <p:spPr>
            <a:xfrm flipH="1">
              <a:off x="1087307" y="4596960"/>
              <a:ext cx="855108" cy="0"/>
            </a:xfrm>
            <a:prstGeom prst="line">
              <a:avLst/>
            </a:prstGeom>
            <a:ln w="38100">
              <a:solidFill>
                <a:srgbClr val="3D5A80"/>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F7ED614-B119-4CF5-80EF-F9CD441E432B}"/>
              </a:ext>
            </a:extLst>
          </p:cNvPr>
          <p:cNvSpPr txBox="1"/>
          <p:nvPr/>
        </p:nvSpPr>
        <p:spPr>
          <a:xfrm>
            <a:off x="319621" y="4457327"/>
            <a:ext cx="3294436" cy="1954381"/>
          </a:xfrm>
          <a:prstGeom prst="rect">
            <a:avLst/>
          </a:prstGeom>
          <a:noFill/>
        </p:spPr>
        <p:txBody>
          <a:bodyPr wrap="square" lIns="91440" tIns="45720" rIns="91440" bIns="45720" rtlCol="0" anchor="t">
            <a:spAutoFit/>
          </a:bodyPr>
          <a:lstStyle/>
          <a:p>
            <a:pPr algn="just"/>
            <a:r>
              <a:rPr lang="en-US" sz="1100" dirty="0">
                <a:solidFill>
                  <a:schemeClr val="tx1">
                    <a:lumMod val="65000"/>
                    <a:lumOff val="35000"/>
                  </a:schemeClr>
                </a:solidFill>
                <a:latin typeface="Open Sans"/>
                <a:ea typeface="Open Sans"/>
                <a:cs typeface="Open Sans"/>
              </a:rPr>
              <a:t>The mining history in the upper </a:t>
            </a:r>
            <a:r>
              <a:rPr lang="en-US" sz="1100" dirty="0" err="1">
                <a:solidFill>
                  <a:schemeClr val="tx1">
                    <a:lumMod val="65000"/>
                    <a:lumOff val="35000"/>
                  </a:schemeClr>
                </a:solidFill>
                <a:latin typeface="Open Sans"/>
                <a:ea typeface="Open Sans"/>
                <a:cs typeface="Open Sans"/>
              </a:rPr>
              <a:t>Ogndalen</a:t>
            </a:r>
            <a:r>
              <a:rPr lang="en-US" sz="1100" dirty="0">
                <a:solidFill>
                  <a:schemeClr val="tx1">
                    <a:lumMod val="65000"/>
                    <a:lumOff val="35000"/>
                  </a:schemeClr>
                </a:solidFill>
                <a:latin typeface="Open Sans"/>
                <a:ea typeface="Open Sans"/>
                <a:cs typeface="Open Sans"/>
              </a:rPr>
              <a:t> area started when a major copper ore (Cu) was discovered in 1760, in the Gruvfjellet plateau and by 1764 the Gaulstad No. 1 mine was in full operation. A few years later the </a:t>
            </a:r>
            <a:r>
              <a:rPr lang="en-US" sz="1100" dirty="0" err="1">
                <a:solidFill>
                  <a:schemeClr val="tx1">
                    <a:lumMod val="65000"/>
                    <a:lumOff val="35000"/>
                  </a:schemeClr>
                </a:solidFill>
                <a:latin typeface="Open Sans"/>
                <a:ea typeface="Open Sans"/>
                <a:cs typeface="Open Sans"/>
              </a:rPr>
              <a:t>Mokk</a:t>
            </a:r>
            <a:r>
              <a:rPr lang="en-US" sz="1100" dirty="0">
                <a:solidFill>
                  <a:schemeClr val="tx1">
                    <a:lumMod val="65000"/>
                    <a:lumOff val="35000"/>
                  </a:schemeClr>
                </a:solidFill>
                <a:latin typeface="Open Sans"/>
                <a:ea typeface="Open Sans"/>
                <a:cs typeface="Open Sans"/>
              </a:rPr>
              <a:t> no. 1 mine "</a:t>
            </a:r>
            <a:r>
              <a:rPr lang="en-US" sz="1100" dirty="0" err="1">
                <a:solidFill>
                  <a:schemeClr val="tx1">
                    <a:lumMod val="65000"/>
                    <a:lumOff val="35000"/>
                  </a:schemeClr>
                </a:solidFill>
                <a:latin typeface="Open Sans"/>
                <a:ea typeface="Open Sans"/>
                <a:cs typeface="Open Sans"/>
              </a:rPr>
              <a:t>Blankstøiten</a:t>
            </a:r>
            <a:r>
              <a:rPr lang="en-US" sz="1100" dirty="0">
                <a:solidFill>
                  <a:schemeClr val="tx1">
                    <a:lumMod val="65000"/>
                    <a:lumOff val="35000"/>
                  </a:schemeClr>
                </a:solidFill>
                <a:latin typeface="Open Sans"/>
                <a:ea typeface="Open Sans"/>
                <a:cs typeface="Open Sans"/>
              </a:rPr>
              <a:t>" followed up. </a:t>
            </a:r>
          </a:p>
          <a:p>
            <a:pPr algn="just"/>
            <a:endParaRPr lang="en-US" sz="1100" dirty="0">
              <a:solidFill>
                <a:schemeClr val="tx1">
                  <a:lumMod val="65000"/>
                  <a:lumOff val="35000"/>
                </a:schemeClr>
              </a:solidFill>
              <a:latin typeface="Open Sans"/>
              <a:ea typeface="Open Sans"/>
              <a:cs typeface="Open Sans"/>
            </a:endParaRPr>
          </a:p>
          <a:p>
            <a:pPr algn="just"/>
            <a:r>
              <a:rPr lang="en-US" sz="1100" dirty="0">
                <a:solidFill>
                  <a:schemeClr val="tx1">
                    <a:lumMod val="65000"/>
                    <a:lumOff val="35000"/>
                  </a:schemeClr>
                </a:solidFill>
                <a:latin typeface="Open Sans"/>
                <a:ea typeface="Open Sans"/>
                <a:cs typeface="Open Sans"/>
              </a:rPr>
              <a:t>This historical first phase for copper mining was continued in 22 years until 1786. The next 20-year during 1830-1850, the last mining period was from 1880-1891 targeting nickel (Ni). </a:t>
            </a:r>
          </a:p>
        </p:txBody>
      </p:sp>
      <p:sp>
        <p:nvSpPr>
          <p:cNvPr id="14" name="TextBox 13">
            <a:extLst>
              <a:ext uri="{FF2B5EF4-FFF2-40B4-BE49-F238E27FC236}">
                <a16:creationId xmlns:a16="http://schemas.microsoft.com/office/drawing/2014/main" id="{AFB995A1-327A-4829-BE13-589F8A01DB15}"/>
              </a:ext>
            </a:extLst>
          </p:cNvPr>
          <p:cNvSpPr txBox="1"/>
          <p:nvPr/>
        </p:nvSpPr>
        <p:spPr>
          <a:xfrm>
            <a:off x="3793052" y="5775862"/>
            <a:ext cx="3257446" cy="769441"/>
          </a:xfrm>
          <a:prstGeom prst="rect">
            <a:avLst/>
          </a:prstGeom>
          <a:noFill/>
        </p:spPr>
        <p:txBody>
          <a:bodyPr wrap="square" lIns="91440" tIns="45720" rIns="91440" bIns="45720" rtlCol="0" anchor="t">
            <a:spAutoFit/>
          </a:bodyPr>
          <a:lstStyle/>
          <a:p>
            <a:pPr algn="just"/>
            <a:r>
              <a:rPr lang="en-US" sz="1100" dirty="0">
                <a:solidFill>
                  <a:schemeClr val="tx1">
                    <a:lumMod val="65000"/>
                    <a:lumOff val="35000"/>
                  </a:schemeClr>
                </a:solidFill>
                <a:latin typeface="Open Sans"/>
                <a:ea typeface="Open Sans"/>
                <a:cs typeface="Open Sans"/>
              </a:rPr>
              <a:t>In the </a:t>
            </a:r>
            <a:r>
              <a:rPr lang="en-US" sz="1100" dirty="0" err="1">
                <a:solidFill>
                  <a:schemeClr val="tx1">
                    <a:lumMod val="65000"/>
                    <a:lumOff val="35000"/>
                  </a:schemeClr>
                </a:solidFill>
                <a:latin typeface="Open Sans"/>
                <a:ea typeface="Open Sans"/>
                <a:cs typeface="Open Sans"/>
              </a:rPr>
              <a:t>Skrattås</a:t>
            </a:r>
            <a:r>
              <a:rPr lang="en-US" sz="1100" dirty="0">
                <a:solidFill>
                  <a:schemeClr val="tx1">
                    <a:lumMod val="65000"/>
                    <a:lumOff val="35000"/>
                  </a:schemeClr>
                </a:solidFill>
                <a:latin typeface="Open Sans"/>
                <a:ea typeface="Open Sans"/>
                <a:cs typeface="Open Sans"/>
              </a:rPr>
              <a:t> license block, test mining was conducted 1886-1914 by several owners and in 1925-1927 the mine  registered constant zinc mining production. </a:t>
            </a:r>
            <a:endPar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B09A7FB7-1BC5-4125-9C91-214A39952069}"/>
              </a:ext>
            </a:extLst>
          </p:cNvPr>
          <p:cNvSpPr txBox="1"/>
          <p:nvPr/>
        </p:nvSpPr>
        <p:spPr>
          <a:xfrm>
            <a:off x="319621" y="4195717"/>
            <a:ext cx="1846907" cy="261610"/>
          </a:xfrm>
          <a:prstGeom prst="rect">
            <a:avLst/>
          </a:prstGeom>
          <a:solidFill>
            <a:schemeClr val="bg1"/>
          </a:solidFill>
        </p:spPr>
        <p:txBody>
          <a:bodyPr wrap="square" rtlCol="0">
            <a:spAutoFit/>
          </a:bodyPr>
          <a:lstStyle/>
          <a:p>
            <a:r>
              <a:rPr lang="en-US" sz="1100" b="1" spc="100" dirty="0">
                <a:solidFill>
                  <a:schemeClr val="tx1">
                    <a:lumMod val="85000"/>
                    <a:lumOff val="15000"/>
                  </a:schemeClr>
                </a:solidFill>
                <a:latin typeface="Montserrat" panose="00000500000000000000" pitchFamily="2" charset="0"/>
                <a:ea typeface="Roboto" panose="02000000000000000000" pitchFamily="2" charset="0"/>
                <a:cs typeface="Poppins SemiBold" panose="00000700000000000000" pitchFamily="2" charset="0"/>
              </a:rPr>
              <a:t>GAULSTAD - MOKK</a:t>
            </a:r>
          </a:p>
        </p:txBody>
      </p:sp>
      <p:sp>
        <p:nvSpPr>
          <p:cNvPr id="18" name="TextBox 17">
            <a:extLst>
              <a:ext uri="{FF2B5EF4-FFF2-40B4-BE49-F238E27FC236}">
                <a16:creationId xmlns:a16="http://schemas.microsoft.com/office/drawing/2014/main" id="{1A90D352-EE4C-47BA-BE54-BDD2B7105C54}"/>
              </a:ext>
            </a:extLst>
          </p:cNvPr>
          <p:cNvSpPr txBox="1"/>
          <p:nvPr/>
        </p:nvSpPr>
        <p:spPr>
          <a:xfrm>
            <a:off x="3793055" y="5517893"/>
            <a:ext cx="2396678" cy="261610"/>
          </a:xfrm>
          <a:prstGeom prst="rect">
            <a:avLst/>
          </a:prstGeom>
          <a:noFill/>
        </p:spPr>
        <p:txBody>
          <a:bodyPr wrap="square" rtlCol="0">
            <a:spAutoFit/>
          </a:bodyPr>
          <a:lstStyle/>
          <a:p>
            <a:r>
              <a:rPr lang="en-US" sz="1100" b="1" spc="100" dirty="0">
                <a:solidFill>
                  <a:schemeClr val="tx1">
                    <a:lumMod val="85000"/>
                    <a:lumOff val="15000"/>
                  </a:schemeClr>
                </a:solidFill>
                <a:latin typeface="Montserrat" panose="00000500000000000000" pitchFamily="2" charset="0"/>
                <a:ea typeface="Roboto" panose="02000000000000000000" pitchFamily="2" charset="0"/>
                <a:cs typeface="Poppins SemiBold" panose="00000700000000000000" pitchFamily="2" charset="0"/>
              </a:rPr>
              <a:t>SKRATTÅS - BYAFOSSEN</a:t>
            </a:r>
          </a:p>
        </p:txBody>
      </p:sp>
      <p:pic>
        <p:nvPicPr>
          <p:cNvPr id="2" name="Bilde 1" descr="Et bilde som inneholder tekst&#10;&#10;Automatisk generert beskrivelse">
            <a:extLst>
              <a:ext uri="{FF2B5EF4-FFF2-40B4-BE49-F238E27FC236}">
                <a16:creationId xmlns:a16="http://schemas.microsoft.com/office/drawing/2014/main" id="{96C3DD81-B2F3-82E1-8975-D10195948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0673" y="162162"/>
            <a:ext cx="1043042" cy="355619"/>
          </a:xfrm>
          <a:prstGeom prst="rect">
            <a:avLst/>
          </a:prstGeom>
        </p:spPr>
      </p:pic>
      <p:sp>
        <p:nvSpPr>
          <p:cNvPr id="16" name="TekstSylinder 15">
            <a:extLst>
              <a:ext uri="{FF2B5EF4-FFF2-40B4-BE49-F238E27FC236}">
                <a16:creationId xmlns:a16="http://schemas.microsoft.com/office/drawing/2014/main" id="{D78BD2F4-36B8-A068-5DB0-A428E1EA93FF}"/>
              </a:ext>
            </a:extLst>
          </p:cNvPr>
          <p:cNvSpPr txBox="1"/>
          <p:nvPr/>
        </p:nvSpPr>
        <p:spPr>
          <a:xfrm>
            <a:off x="3791673" y="4450189"/>
            <a:ext cx="3294436" cy="938719"/>
          </a:xfrm>
          <a:prstGeom prst="rect">
            <a:avLst/>
          </a:prstGeom>
          <a:noFill/>
        </p:spPr>
        <p:txBody>
          <a:bodyPr wrap="square" lIns="91440" tIns="45720" rIns="91440" bIns="45720" anchor="t">
            <a:spAutoFit/>
          </a:bodyPr>
          <a:lstStyle/>
          <a:p>
            <a:pPr algn="just"/>
            <a:r>
              <a:rPr lang="en-US" sz="1100" dirty="0">
                <a:solidFill>
                  <a:schemeClr val="tx1">
                    <a:lumMod val="65000"/>
                    <a:lumOff val="35000"/>
                  </a:schemeClr>
                </a:solidFill>
                <a:latin typeface="Open Sans"/>
                <a:ea typeface="Open Sans"/>
                <a:cs typeface="Open Sans"/>
              </a:rPr>
              <a:t>For the last 130 years many governmental and private entities have explored the more than 50 identified worded mines and minor test pits throughout the area. Pure Minerals acquired their licenses in 2021-2022.</a:t>
            </a:r>
            <a:endParaRPr lang="en-GB" sz="1100" dirty="0">
              <a:solidFill>
                <a:schemeClr val="tx1">
                  <a:lumMod val="65000"/>
                  <a:lumOff val="35000"/>
                </a:schemeClr>
              </a:solidFill>
              <a:latin typeface="Open Sans"/>
              <a:ea typeface="Open Sans"/>
              <a:cs typeface="Open Sans"/>
            </a:endParaRPr>
          </a:p>
        </p:txBody>
      </p:sp>
      <p:sp>
        <p:nvSpPr>
          <p:cNvPr id="4" name="TextBox 34">
            <a:extLst>
              <a:ext uri="{FF2B5EF4-FFF2-40B4-BE49-F238E27FC236}">
                <a16:creationId xmlns:a16="http://schemas.microsoft.com/office/drawing/2014/main" id="{CE5958CE-16F4-BA8F-F8E6-AD0E574F89C7}"/>
              </a:ext>
            </a:extLst>
          </p:cNvPr>
          <p:cNvSpPr txBox="1"/>
          <p:nvPr/>
        </p:nvSpPr>
        <p:spPr>
          <a:xfrm>
            <a:off x="9840686" y="6579776"/>
            <a:ext cx="2351314" cy="261610"/>
          </a:xfrm>
          <a:prstGeom prst="rect">
            <a:avLst/>
          </a:prstGeom>
          <a:noFill/>
        </p:spPr>
        <p:txBody>
          <a:bodyPr wrap="square" rtlCol="0">
            <a:spAutoFit/>
          </a:bodyPr>
          <a:lstStyle/>
          <a:p>
            <a:pPr algn="r"/>
            <a:r>
              <a:rPr lang="en-US" sz="1100" b="1" spc="100" dirty="0">
                <a:solidFill>
                  <a:schemeClr val="tx1">
                    <a:lumMod val="85000"/>
                    <a:lumOff val="15000"/>
                  </a:schemeClr>
                </a:solidFill>
                <a:latin typeface="Montserrat" panose="00000500000000000000" pitchFamily="2" charset="0"/>
                <a:ea typeface="Roboto" panose="02000000000000000000" pitchFamily="2" charset="0"/>
                <a:cs typeface="Poppins SemiBold" panose="00000700000000000000" pitchFamily="2" charset="0"/>
              </a:rPr>
              <a:t>DRAFT – 13.03.2023</a:t>
            </a:r>
            <a:endParaRPr lang="en-US" sz="1100" spc="100" dirty="0">
              <a:solidFill>
                <a:schemeClr val="tx1">
                  <a:lumMod val="85000"/>
                  <a:lumOff val="15000"/>
                </a:schemeClr>
              </a:solidFill>
              <a:latin typeface="Montserrat" panose="00000500000000000000" pitchFamily="2" charset="0"/>
              <a:ea typeface="Roboto" panose="02000000000000000000" pitchFamily="2" charset="0"/>
              <a:cs typeface="Poppins SemiBold" panose="00000700000000000000" pitchFamily="2" charset="0"/>
            </a:endParaRPr>
          </a:p>
        </p:txBody>
      </p:sp>
    </p:spTree>
    <p:extLst>
      <p:ext uri="{BB962C8B-B14F-4D97-AF65-F5344CB8AC3E}">
        <p14:creationId xmlns:p14="http://schemas.microsoft.com/office/powerpoint/2010/main" val="3655781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417339-0529-4335-9481-4B66D2A51D92}"/>
              </a:ext>
            </a:extLst>
          </p:cNvPr>
          <p:cNvSpPr txBox="1"/>
          <p:nvPr/>
        </p:nvSpPr>
        <p:spPr>
          <a:xfrm>
            <a:off x="514829" y="916883"/>
            <a:ext cx="4843288" cy="369332"/>
          </a:xfrm>
          <a:prstGeom prst="rect">
            <a:avLst/>
          </a:prstGeom>
          <a:noFill/>
        </p:spPr>
        <p:txBody>
          <a:bodyPr wrap="square" rtlCol="0">
            <a:spAutoFit/>
          </a:bodyPr>
          <a:lstStyle>
            <a:defPPr>
              <a:defRPr lang="en-US"/>
            </a:defPPr>
            <a:lvl1pPr>
              <a:defRPr sz="2800" b="1" spc="50">
                <a:solidFill>
                  <a:srgbClr val="222222"/>
                </a:solidFill>
                <a:latin typeface="Montserrat" panose="00000500000000000000" pitchFamily="2" charset="0"/>
                <a:ea typeface="Roboto" panose="02000000000000000000" pitchFamily="2" charset="0"/>
                <a:cs typeface="Poppins SemiBold" pitchFamily="2" charset="77"/>
              </a:defRPr>
            </a:lvl1pPr>
          </a:lstStyle>
          <a:p>
            <a:r>
              <a:rPr lang="en-US" sz="1800" b="1" spc="100" dirty="0">
                <a:solidFill>
                  <a:schemeClr val="tx1">
                    <a:lumMod val="85000"/>
                    <a:lumOff val="15000"/>
                  </a:schemeClr>
                </a:solidFill>
                <a:latin typeface="Montserrat" panose="00000500000000000000" pitchFamily="2" charset="0"/>
                <a:ea typeface="Roboto" panose="02000000000000000000" pitchFamily="2" charset="0"/>
                <a:cs typeface="Poppins SemiBold" panose="00000700000000000000" pitchFamily="2" charset="0"/>
              </a:rPr>
              <a:t>SKRATTÅS - BYAFOSSEN</a:t>
            </a:r>
          </a:p>
        </p:txBody>
      </p:sp>
      <p:sp>
        <p:nvSpPr>
          <p:cNvPr id="9" name="TextBox 8">
            <a:extLst>
              <a:ext uri="{FF2B5EF4-FFF2-40B4-BE49-F238E27FC236}">
                <a16:creationId xmlns:a16="http://schemas.microsoft.com/office/drawing/2014/main" id="{6ACF4BD4-1C23-44EB-9AA0-E7A486824260}"/>
              </a:ext>
            </a:extLst>
          </p:cNvPr>
          <p:cNvSpPr txBox="1"/>
          <p:nvPr/>
        </p:nvSpPr>
        <p:spPr>
          <a:xfrm>
            <a:off x="514829" y="5294786"/>
            <a:ext cx="1149645" cy="646331"/>
          </a:xfrm>
          <a:prstGeom prst="rect">
            <a:avLst/>
          </a:prstGeom>
        </p:spPr>
        <p:txBody>
          <a:bodyPr wrap="square" lIns="91440" tIns="45720" rIns="91440" bIns="45720" rtlCol="0" anchor="t">
            <a:spAutoFit/>
          </a:bodyPr>
          <a:lstStyle/>
          <a:p>
            <a:pPr algn="ctr"/>
            <a:r>
              <a:rPr lang="en-US" sz="3600" b="1" dirty="0">
                <a:solidFill>
                  <a:srgbClr val="3D5A80"/>
                </a:solidFill>
                <a:latin typeface="Montserrat"/>
                <a:cs typeface="Poppins Medium"/>
              </a:rPr>
              <a:t>7</a:t>
            </a:r>
            <a:endParaRPr lang="en-US" sz="3600" b="1" dirty="0">
              <a:solidFill>
                <a:srgbClr val="3D5A80"/>
              </a:solidFill>
              <a:latin typeface="Montserrat" panose="00000500000000000000" pitchFamily="2" charset="0"/>
              <a:cs typeface="Poppins Medium" panose="00000600000000000000" pitchFamily="2" charset="0"/>
            </a:endParaRPr>
          </a:p>
        </p:txBody>
      </p:sp>
      <p:sp>
        <p:nvSpPr>
          <p:cNvPr id="18" name="TextBox 17">
            <a:extLst>
              <a:ext uri="{FF2B5EF4-FFF2-40B4-BE49-F238E27FC236}">
                <a16:creationId xmlns:a16="http://schemas.microsoft.com/office/drawing/2014/main" id="{AFAF8DC1-D9F0-89DF-35C6-A038AF04CB3B}"/>
              </a:ext>
            </a:extLst>
          </p:cNvPr>
          <p:cNvSpPr txBox="1"/>
          <p:nvPr/>
        </p:nvSpPr>
        <p:spPr>
          <a:xfrm>
            <a:off x="514829" y="540308"/>
            <a:ext cx="4745743" cy="461665"/>
          </a:xfrm>
          <a:prstGeom prst="rect">
            <a:avLst/>
          </a:prstGeom>
          <a:noFill/>
        </p:spPr>
        <p:txBody>
          <a:bodyPr wrap="square" rtlCol="0">
            <a:spAutoFit/>
          </a:bodyPr>
          <a:lstStyle>
            <a:defPPr>
              <a:defRPr lang="en-US"/>
            </a:defPPr>
            <a:lvl1pPr>
              <a:defRPr sz="2800" b="1" spc="50">
                <a:solidFill>
                  <a:srgbClr val="222222"/>
                </a:solidFill>
                <a:latin typeface="Montserrat" panose="00000500000000000000" pitchFamily="2" charset="0"/>
                <a:ea typeface="Roboto" panose="02000000000000000000" pitchFamily="2" charset="0"/>
                <a:cs typeface="Poppins SemiBold" pitchFamily="2" charset="77"/>
              </a:defRPr>
            </a:lvl1pPr>
          </a:lstStyle>
          <a:p>
            <a:r>
              <a:rPr lang="en-US" sz="2400">
                <a:solidFill>
                  <a:schemeClr val="tx1">
                    <a:lumMod val="85000"/>
                    <a:lumOff val="15000"/>
                  </a:schemeClr>
                </a:solidFill>
              </a:rPr>
              <a:t>LICENSES AND RIGHTS</a:t>
            </a:r>
          </a:p>
        </p:txBody>
      </p:sp>
      <p:sp>
        <p:nvSpPr>
          <p:cNvPr id="20" name="TextBox 19">
            <a:extLst>
              <a:ext uri="{FF2B5EF4-FFF2-40B4-BE49-F238E27FC236}">
                <a16:creationId xmlns:a16="http://schemas.microsoft.com/office/drawing/2014/main" id="{93C8C60F-60AE-D6FB-B87A-F3394F5C262A}"/>
              </a:ext>
            </a:extLst>
          </p:cNvPr>
          <p:cNvSpPr txBox="1"/>
          <p:nvPr/>
        </p:nvSpPr>
        <p:spPr>
          <a:xfrm>
            <a:off x="3278319" y="1348522"/>
            <a:ext cx="4120441" cy="4889672"/>
          </a:xfrm>
          <a:prstGeom prst="rect">
            <a:avLst/>
          </a:prstGeom>
          <a:noFill/>
        </p:spPr>
        <p:txBody>
          <a:bodyPr wrap="square" lIns="91440" tIns="45720" rIns="91440" bIns="45720" rtlCol="0" anchor="t">
            <a:spAutoFit/>
          </a:bodyPr>
          <a:lstStyle/>
          <a:p>
            <a:pPr>
              <a:lnSpc>
                <a:spcPct val="150000"/>
              </a:lnSpc>
            </a:pPr>
            <a:r>
              <a:rPr lang="en-US" sz="1100" dirty="0">
                <a:solidFill>
                  <a:schemeClr val="tx1">
                    <a:lumMod val="75000"/>
                    <a:lumOff val="25000"/>
                  </a:schemeClr>
                </a:solidFill>
                <a:latin typeface="Open Sans"/>
                <a:ea typeface="Open Sans"/>
                <a:cs typeface="Open Sans"/>
              </a:rPr>
              <a:t>Test mining was conducted during 1886-1914 by several owners and in 1925-1927 the mine registered constant production. The estimated reserve for this deposit was 80.000 tons with up to 1.5% Cu, 7% Zn and 2.5% Pb.</a:t>
            </a:r>
            <a:endParaRPr lang="nb-NO" dirty="0">
              <a:solidFill>
                <a:schemeClr val="tx1">
                  <a:lumMod val="75000"/>
                  <a:lumOff val="25000"/>
                </a:schemeClr>
              </a:solidFill>
            </a:endParaRPr>
          </a:p>
          <a:p>
            <a:pPr>
              <a:lnSpc>
                <a:spcPct val="150000"/>
              </a:lnSpc>
            </a:pPr>
            <a:endParaRPr lang="en-US" sz="1100" dirty="0">
              <a:solidFill>
                <a:schemeClr val="tx1">
                  <a:lumMod val="75000"/>
                  <a:lumOff val="25000"/>
                </a:schemeClr>
              </a:solidFill>
              <a:latin typeface="Open Sans"/>
              <a:ea typeface="Open Sans"/>
              <a:cs typeface="Open Sans"/>
            </a:endParaRPr>
          </a:p>
          <a:p>
            <a:pPr>
              <a:lnSpc>
                <a:spcPct val="150000"/>
              </a:lnSpc>
            </a:pPr>
            <a:r>
              <a:rPr lang="en-US" sz="1100" dirty="0">
                <a:solidFill>
                  <a:schemeClr val="tx1">
                    <a:lumMod val="75000"/>
                    <a:lumOff val="25000"/>
                  </a:schemeClr>
                </a:solidFill>
                <a:latin typeface="Open Sans"/>
                <a:ea typeface="Open Sans"/>
                <a:cs typeface="Open Sans"/>
              </a:rPr>
              <a:t>From the above was 5.000 tons mined during 1979-1981 and the average quality grade of the produced ore was reported to be 34% Zn, 10.4 %Pb and 1.9% Cu.</a:t>
            </a:r>
          </a:p>
          <a:p>
            <a:pPr>
              <a:lnSpc>
                <a:spcPct val="150000"/>
              </a:lnSpc>
            </a:pPr>
            <a:endParaRPr lang="en-US" sz="1100" dirty="0">
              <a:solidFill>
                <a:schemeClr val="tx1">
                  <a:lumMod val="75000"/>
                  <a:lumOff val="25000"/>
                </a:schemeClr>
              </a:solidFill>
              <a:latin typeface="Open Sans"/>
              <a:ea typeface="Open Sans"/>
              <a:cs typeface="Open Sans"/>
            </a:endParaRPr>
          </a:p>
          <a:p>
            <a:pPr>
              <a:lnSpc>
                <a:spcPct val="150000"/>
              </a:lnSpc>
            </a:pPr>
            <a:r>
              <a:rPr lang="en-US" sz="1100" dirty="0">
                <a:solidFill>
                  <a:schemeClr val="tx1">
                    <a:lumMod val="75000"/>
                    <a:lumOff val="25000"/>
                  </a:schemeClr>
                </a:solidFill>
                <a:latin typeface="Open Sans"/>
                <a:ea typeface="Open Sans"/>
                <a:cs typeface="Open Sans"/>
              </a:rPr>
              <a:t>The underground work terminated at 80 m depth, however, the mineralization continue downwards. The mineral body here is tabular, including both massive sulphides and disseminations alternating on a thickness between 0.4 and 2.6m. </a:t>
            </a:r>
            <a:endParaRPr lang="en-US" dirty="0">
              <a:solidFill>
                <a:schemeClr val="tx1">
                  <a:lumMod val="75000"/>
                  <a:lumOff val="25000"/>
                </a:schemeClr>
              </a:solidFill>
              <a:ea typeface="Calibri"/>
              <a:cs typeface="Calibri"/>
            </a:endParaRPr>
          </a:p>
          <a:p>
            <a:pPr>
              <a:lnSpc>
                <a:spcPct val="150000"/>
              </a:lnSpc>
            </a:pPr>
            <a:endParaRPr lang="en-US" sz="1100" dirty="0">
              <a:solidFill>
                <a:schemeClr val="tx1">
                  <a:lumMod val="75000"/>
                  <a:lumOff val="25000"/>
                </a:schemeClr>
              </a:solidFill>
              <a:latin typeface="Open Sans"/>
              <a:ea typeface="Open Sans"/>
              <a:cs typeface="Open Sans"/>
            </a:endParaRPr>
          </a:p>
          <a:p>
            <a:pPr>
              <a:lnSpc>
                <a:spcPct val="150000"/>
              </a:lnSpc>
            </a:pPr>
            <a:r>
              <a:rPr lang="en-GB" sz="1100" dirty="0">
                <a:solidFill>
                  <a:schemeClr val="tx1">
                    <a:lumMod val="75000"/>
                    <a:lumOff val="25000"/>
                  </a:schemeClr>
                </a:solidFill>
                <a:latin typeface="Open Sans"/>
                <a:ea typeface="Open Sans"/>
                <a:cs typeface="Open Sans"/>
              </a:rPr>
              <a:t>Drilling in the adjacent </a:t>
            </a:r>
            <a:r>
              <a:rPr lang="en-GB" sz="1100" dirty="0" err="1">
                <a:solidFill>
                  <a:schemeClr val="tx1">
                    <a:lumMod val="75000"/>
                    <a:lumOff val="25000"/>
                  </a:schemeClr>
                </a:solidFill>
                <a:latin typeface="Open Sans"/>
                <a:ea typeface="Open Sans"/>
                <a:cs typeface="Open Sans"/>
              </a:rPr>
              <a:t>Bjønsåsen</a:t>
            </a:r>
            <a:r>
              <a:rPr lang="en-GB" sz="1100" dirty="0">
                <a:solidFill>
                  <a:schemeClr val="tx1">
                    <a:lumMod val="75000"/>
                    <a:lumOff val="25000"/>
                  </a:schemeClr>
                </a:solidFill>
                <a:latin typeface="Open Sans"/>
                <a:ea typeface="Open Sans"/>
                <a:cs typeface="Open Sans"/>
              </a:rPr>
              <a:t> mining area have proved significant high grades of copper, while </a:t>
            </a:r>
            <a:r>
              <a:rPr lang="en-GB" sz="1100" dirty="0" err="1">
                <a:solidFill>
                  <a:schemeClr val="tx1">
                    <a:lumMod val="75000"/>
                    <a:lumOff val="25000"/>
                  </a:schemeClr>
                </a:solidFill>
                <a:latin typeface="Open Sans"/>
                <a:ea typeface="Open Sans"/>
                <a:cs typeface="Open Sans"/>
              </a:rPr>
              <a:t>Skrattås</a:t>
            </a:r>
            <a:r>
              <a:rPr lang="en-GB" sz="1100" dirty="0">
                <a:solidFill>
                  <a:schemeClr val="tx1">
                    <a:lumMod val="75000"/>
                    <a:lumOff val="25000"/>
                  </a:schemeClr>
                </a:solidFill>
                <a:latin typeface="Open Sans"/>
                <a:ea typeface="Open Sans"/>
                <a:cs typeface="Open Sans"/>
              </a:rPr>
              <a:t> in addition shows a potential for both silver and gold.</a:t>
            </a:r>
          </a:p>
        </p:txBody>
      </p:sp>
      <p:sp>
        <p:nvSpPr>
          <p:cNvPr id="27" name="TextBox 26">
            <a:extLst>
              <a:ext uri="{FF2B5EF4-FFF2-40B4-BE49-F238E27FC236}">
                <a16:creationId xmlns:a16="http://schemas.microsoft.com/office/drawing/2014/main" id="{91B4DBB0-1AF4-53EB-B8FB-3B8FD8BA5099}"/>
              </a:ext>
            </a:extLst>
          </p:cNvPr>
          <p:cNvSpPr txBox="1"/>
          <p:nvPr/>
        </p:nvSpPr>
        <p:spPr>
          <a:xfrm>
            <a:off x="1928951" y="5275330"/>
            <a:ext cx="1149645" cy="646331"/>
          </a:xfrm>
          <a:prstGeom prst="rect">
            <a:avLst/>
          </a:prstGeom>
        </p:spPr>
        <p:txBody>
          <a:bodyPr wrap="square" lIns="91440" tIns="45720" rIns="91440" bIns="45720" rtlCol="0" anchor="t">
            <a:spAutoFit/>
          </a:bodyPr>
          <a:lstStyle/>
          <a:p>
            <a:pPr algn="ctr"/>
            <a:r>
              <a:rPr lang="en-US" sz="3600" b="1" dirty="0">
                <a:solidFill>
                  <a:srgbClr val="3D5A80"/>
                </a:solidFill>
                <a:latin typeface="Montserrat" panose="00000500000000000000" pitchFamily="2" charset="0"/>
                <a:cs typeface="Poppins Medium" panose="00000600000000000000" pitchFamily="2" charset="0"/>
              </a:rPr>
              <a:t>50</a:t>
            </a:r>
          </a:p>
        </p:txBody>
      </p:sp>
      <p:sp>
        <p:nvSpPr>
          <p:cNvPr id="3" name="TextBox 2">
            <a:extLst>
              <a:ext uri="{FF2B5EF4-FFF2-40B4-BE49-F238E27FC236}">
                <a16:creationId xmlns:a16="http://schemas.microsoft.com/office/drawing/2014/main" id="{4F3C2535-ECD5-2F0B-7D2F-654BA81A05A3}"/>
              </a:ext>
            </a:extLst>
          </p:cNvPr>
          <p:cNvSpPr txBox="1"/>
          <p:nvPr/>
        </p:nvSpPr>
        <p:spPr>
          <a:xfrm>
            <a:off x="522023" y="5921661"/>
            <a:ext cx="1149645" cy="307777"/>
          </a:xfrm>
          <a:prstGeom prst="rect">
            <a:avLst/>
          </a:prstGeom>
        </p:spPr>
        <p:txBody>
          <a:bodyPr wrap="square" rtlCol="0">
            <a:spAutoFit/>
          </a:bodyPr>
          <a:lstStyle/>
          <a:p>
            <a:pPr algn="ctr"/>
            <a:r>
              <a:rPr lang="en-US" sz="1400" b="1" spc="50">
                <a:solidFill>
                  <a:srgbClr val="222222"/>
                </a:solidFill>
                <a:latin typeface="Montserrat" panose="00000500000000000000" pitchFamily="2" charset="0"/>
                <a:ea typeface="Roboto" panose="02000000000000000000" pitchFamily="2" charset="0"/>
                <a:cs typeface="Open Sans" panose="020B0606030504020204" pitchFamily="34" charset="0"/>
              </a:rPr>
              <a:t>Licenses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63122D-EFD0-3F92-864D-C711278A2BC4}"/>
                  </a:ext>
                </a:extLst>
              </p:cNvPr>
              <p:cNvSpPr txBox="1"/>
              <p:nvPr/>
            </p:nvSpPr>
            <p:spPr>
              <a:xfrm>
                <a:off x="1928951" y="5868723"/>
                <a:ext cx="1149645" cy="375552"/>
              </a:xfrm>
              <a:prstGeom prst="rect">
                <a:avLst/>
              </a:prstGeom>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b="1" i="1" spc="50" smtClean="0">
                              <a:solidFill>
                                <a:srgbClr val="222222"/>
                              </a:solidFill>
                              <a:latin typeface="Cambria Math" panose="02040503050406030204" pitchFamily="18" charset="0"/>
                              <a:ea typeface="Roboto" panose="02000000000000000000" pitchFamily="2" charset="0"/>
                              <a:cs typeface="Open Sans" panose="020B0606030504020204" pitchFamily="34" charset="0"/>
                            </a:rPr>
                          </m:ctrlPr>
                        </m:sSupPr>
                        <m:e>
                          <m:r>
                            <a:rPr lang="en-US" b="1" i="1" spc="50" smtClean="0">
                              <a:solidFill>
                                <a:srgbClr val="222222"/>
                              </a:solidFill>
                              <a:latin typeface="Cambria Math" panose="02040503050406030204" pitchFamily="18" charset="0"/>
                              <a:ea typeface="Roboto" panose="02000000000000000000" pitchFamily="2" charset="0"/>
                              <a:cs typeface="Open Sans" panose="020B0606030504020204" pitchFamily="34" charset="0"/>
                            </a:rPr>
                            <m:t>𝒌𝒎</m:t>
                          </m:r>
                        </m:e>
                        <m:sup>
                          <m:r>
                            <a:rPr lang="en-US" b="1" i="1" spc="50" smtClean="0">
                              <a:solidFill>
                                <a:srgbClr val="222222"/>
                              </a:solidFill>
                              <a:latin typeface="Cambria Math" panose="02040503050406030204" pitchFamily="18" charset="0"/>
                              <a:ea typeface="Roboto" panose="02000000000000000000" pitchFamily="2" charset="0"/>
                              <a:cs typeface="Open Sans" panose="020B0606030504020204" pitchFamily="34" charset="0"/>
                            </a:rPr>
                            <m:t>𝟐</m:t>
                          </m:r>
                        </m:sup>
                      </m:sSup>
                    </m:oMath>
                  </m:oMathPara>
                </a14:m>
                <a:endParaRPr lang="en-US" sz="1400" b="1" spc="50" dirty="0">
                  <a:solidFill>
                    <a:srgbClr val="222222"/>
                  </a:solidFill>
                  <a:latin typeface="Montserrat" panose="00000500000000000000" pitchFamily="2" charset="0"/>
                  <a:ea typeface="Roboto" panose="02000000000000000000" pitchFamily="2" charset="0"/>
                  <a:cs typeface="Open Sans" panose="020B0606030504020204" pitchFamily="34" charset="0"/>
                </a:endParaRPr>
              </a:p>
            </p:txBody>
          </p:sp>
        </mc:Choice>
        <mc:Fallback xmlns="">
          <p:sp>
            <p:nvSpPr>
              <p:cNvPr id="4" name="TextBox 3">
                <a:extLst>
                  <a:ext uri="{FF2B5EF4-FFF2-40B4-BE49-F238E27FC236}">
                    <a16:creationId xmlns:a16="http://schemas.microsoft.com/office/drawing/2014/main" id="{6D63122D-EFD0-3F92-864D-C711278A2BC4}"/>
                  </a:ext>
                </a:extLst>
              </p:cNvPr>
              <p:cNvSpPr txBox="1">
                <a:spLocks noRot="1" noChangeAspect="1" noMove="1" noResize="1" noEditPoints="1" noAdjustHandles="1" noChangeArrowheads="1" noChangeShapeType="1" noTextEdit="1"/>
              </p:cNvSpPr>
              <p:nvPr/>
            </p:nvSpPr>
            <p:spPr>
              <a:xfrm>
                <a:off x="1928951" y="5868723"/>
                <a:ext cx="1149645" cy="375552"/>
              </a:xfrm>
              <a:prstGeom prst="rect">
                <a:avLst/>
              </a:prstGeom>
              <a:blipFill>
                <a:blip r:embed="rId3"/>
                <a:stretch>
                  <a:fillRect/>
                </a:stretch>
              </a:blipFill>
            </p:spPr>
            <p:txBody>
              <a:bodyPr/>
              <a:lstStyle/>
              <a:p>
                <a:r>
                  <a:rPr lang="en-GB">
                    <a:noFill/>
                  </a:rPr>
                  <a:t> </a:t>
                </a:r>
              </a:p>
            </p:txBody>
          </p:sp>
        </mc:Fallback>
      </mc:AlternateContent>
      <p:pic>
        <p:nvPicPr>
          <p:cNvPr id="7" name="Bilde 1">
            <a:extLst>
              <a:ext uri="{FF2B5EF4-FFF2-40B4-BE49-F238E27FC236}">
                <a16:creationId xmlns:a16="http://schemas.microsoft.com/office/drawing/2014/main" id="{D57E845A-5779-004D-376E-11077EF303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6821" y="105417"/>
            <a:ext cx="1038406" cy="355619"/>
          </a:xfrm>
          <a:prstGeom prst="rect">
            <a:avLst/>
          </a:prstGeom>
        </p:spPr>
      </p:pic>
      <p:sp>
        <p:nvSpPr>
          <p:cNvPr id="10" name="TextBox 34">
            <a:extLst>
              <a:ext uri="{FF2B5EF4-FFF2-40B4-BE49-F238E27FC236}">
                <a16:creationId xmlns:a16="http://schemas.microsoft.com/office/drawing/2014/main" id="{782DD438-68BB-2B02-8C67-714C24C4C172}"/>
              </a:ext>
            </a:extLst>
          </p:cNvPr>
          <p:cNvSpPr txBox="1"/>
          <p:nvPr/>
        </p:nvSpPr>
        <p:spPr>
          <a:xfrm>
            <a:off x="9840686" y="6579776"/>
            <a:ext cx="2351314" cy="261610"/>
          </a:xfrm>
          <a:prstGeom prst="rect">
            <a:avLst/>
          </a:prstGeom>
          <a:noFill/>
        </p:spPr>
        <p:txBody>
          <a:bodyPr wrap="square" rtlCol="0">
            <a:spAutoFit/>
          </a:bodyPr>
          <a:lstStyle/>
          <a:p>
            <a:pPr algn="r"/>
            <a:r>
              <a:rPr lang="en-US" sz="1100" b="1" spc="100" dirty="0">
                <a:solidFill>
                  <a:schemeClr val="tx1">
                    <a:lumMod val="85000"/>
                    <a:lumOff val="15000"/>
                  </a:schemeClr>
                </a:solidFill>
                <a:latin typeface="Montserrat" panose="00000500000000000000" pitchFamily="2" charset="0"/>
                <a:ea typeface="Roboto" panose="02000000000000000000" pitchFamily="2" charset="0"/>
                <a:cs typeface="Poppins SemiBold" panose="00000700000000000000" pitchFamily="2" charset="0"/>
              </a:rPr>
              <a:t>DRAFT – 13.03.2023</a:t>
            </a:r>
            <a:endParaRPr lang="en-US" sz="1100" spc="100" dirty="0">
              <a:solidFill>
                <a:schemeClr val="tx1">
                  <a:lumMod val="85000"/>
                  <a:lumOff val="15000"/>
                </a:schemeClr>
              </a:solidFill>
              <a:latin typeface="Montserrat" panose="00000500000000000000" pitchFamily="2" charset="0"/>
              <a:ea typeface="Roboto" panose="02000000000000000000" pitchFamily="2" charset="0"/>
              <a:cs typeface="Poppins SemiBold" panose="00000700000000000000" pitchFamily="2" charset="0"/>
            </a:endParaRPr>
          </a:p>
        </p:txBody>
      </p:sp>
      <p:pic>
        <p:nvPicPr>
          <p:cNvPr id="12" name="Plassholder for bilde 11" descr="Et bilde som inneholder kart, tekst, atlas&#10;&#10;KI-generert innhold kan være feil.">
            <a:extLst>
              <a:ext uri="{FF2B5EF4-FFF2-40B4-BE49-F238E27FC236}">
                <a16:creationId xmlns:a16="http://schemas.microsoft.com/office/drawing/2014/main" id="{C3EC2093-6905-28C4-0C03-469C21C0CF6F}"/>
              </a:ext>
            </a:extLst>
          </p:cNvPr>
          <p:cNvPicPr>
            <a:picLocks noGrp="1" noChangeAspect="1"/>
          </p:cNvPicPr>
          <p:nvPr>
            <p:ph type="pic" sz="quarter" idx="10"/>
          </p:nvPr>
        </p:nvPicPr>
        <p:blipFill>
          <a:blip r:embed="rId5"/>
          <a:srcRect t="1178" b="1178"/>
          <a:stretch/>
        </p:blipFill>
        <p:spPr>
          <a:xfrm>
            <a:off x="7057115" y="9525"/>
            <a:ext cx="5134885" cy="6848475"/>
          </a:xfrm>
          <a:custGeom>
            <a:avLst/>
            <a:gdLst>
              <a:gd name="connsiteX0" fmla="*/ 0 w 5524500"/>
              <a:gd name="connsiteY0" fmla="*/ 0 h 6858000"/>
              <a:gd name="connsiteX1" fmla="*/ 335534 w 5524500"/>
              <a:gd name="connsiteY1" fmla="*/ 0 h 6858000"/>
              <a:gd name="connsiteX2" fmla="*/ 827775 w 5524500"/>
              <a:gd name="connsiteY2" fmla="*/ 0 h 6858000"/>
              <a:gd name="connsiteX3" fmla="*/ 5524500 w 5524500"/>
              <a:gd name="connsiteY3" fmla="*/ 0 h 6858000"/>
              <a:gd name="connsiteX4" fmla="*/ 5524500 w 5524500"/>
              <a:gd name="connsiteY4" fmla="*/ 6858000 h 6858000"/>
              <a:gd name="connsiteX5" fmla="*/ 827775 w 5524500"/>
              <a:gd name="connsiteY5" fmla="*/ 6858000 h 6858000"/>
              <a:gd name="connsiteX6" fmla="*/ 335534 w 5524500"/>
              <a:gd name="connsiteY6" fmla="*/ 6858000 h 6858000"/>
              <a:gd name="connsiteX7" fmla="*/ 0 w 5524500"/>
              <a:gd name="connsiteY7" fmla="*/ 6858000 h 6858000"/>
              <a:gd name="connsiteX8" fmla="*/ 0 w 5524500"/>
              <a:gd name="connsiteY8" fmla="*/ 6007389 h 6858000"/>
              <a:gd name="connsiteX9" fmla="*/ 335534 w 5524500"/>
              <a:gd name="connsiteY9" fmla="*/ 5518341 h 6858000"/>
              <a:gd name="connsiteX10" fmla="*/ 335534 w 5524500"/>
              <a:gd name="connsiteY10" fmla="*/ 1339659 h 6858000"/>
              <a:gd name="connsiteX11" fmla="*/ 0 w 5524500"/>
              <a:gd name="connsiteY11" fmla="*/ 8506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4500" h="6858000">
                <a:moveTo>
                  <a:pt x="0" y="0"/>
                </a:moveTo>
                <a:lnTo>
                  <a:pt x="335534" y="0"/>
                </a:lnTo>
                <a:lnTo>
                  <a:pt x="827775" y="0"/>
                </a:lnTo>
                <a:lnTo>
                  <a:pt x="5524500" y="0"/>
                </a:lnTo>
                <a:lnTo>
                  <a:pt x="5524500" y="6858000"/>
                </a:lnTo>
                <a:lnTo>
                  <a:pt x="827775" y="6858000"/>
                </a:lnTo>
                <a:lnTo>
                  <a:pt x="335534" y="6858000"/>
                </a:lnTo>
                <a:lnTo>
                  <a:pt x="0" y="6858000"/>
                </a:lnTo>
                <a:lnTo>
                  <a:pt x="0" y="6007389"/>
                </a:lnTo>
                <a:lnTo>
                  <a:pt x="335534" y="5518341"/>
                </a:lnTo>
                <a:lnTo>
                  <a:pt x="335534" y="1339659"/>
                </a:lnTo>
                <a:lnTo>
                  <a:pt x="0" y="850611"/>
                </a:lnTo>
                <a:close/>
              </a:path>
            </a:pathLst>
          </a:custGeom>
          <a:pattFill prst="pct10">
            <a:fgClr>
              <a:srgbClr val="0193C7"/>
            </a:fgClr>
            <a:bgClr>
              <a:prstClr val="white"/>
            </a:bgClr>
          </a:pattFill>
        </p:spPr>
      </p:pic>
      <p:pic>
        <p:nvPicPr>
          <p:cNvPr id="14" name="Bilde 13" descr="Et bilde som inneholder grotte, mørke, utendørs, natt&#10;&#10;KI-generert innhold kan være feil.">
            <a:extLst>
              <a:ext uri="{FF2B5EF4-FFF2-40B4-BE49-F238E27FC236}">
                <a16:creationId xmlns:a16="http://schemas.microsoft.com/office/drawing/2014/main" id="{1E09E6E1-DA26-1DC2-B6B1-A106C87A8057}"/>
              </a:ext>
            </a:extLst>
          </p:cNvPr>
          <p:cNvPicPr>
            <a:picLocks noChangeAspect="1"/>
          </p:cNvPicPr>
          <p:nvPr/>
        </p:nvPicPr>
        <p:blipFill>
          <a:blip r:embed="rId6"/>
          <a:stretch>
            <a:fillRect/>
          </a:stretch>
        </p:blipFill>
        <p:spPr>
          <a:xfrm rot="5400000">
            <a:off x="16934" y="2025648"/>
            <a:ext cx="3683001" cy="2679702"/>
          </a:xfrm>
          <a:prstGeom prst="rect">
            <a:avLst/>
          </a:prstGeom>
        </p:spPr>
      </p:pic>
      <p:cxnSp>
        <p:nvCxnSpPr>
          <p:cNvPr id="6" name="Rett linje 5">
            <a:extLst>
              <a:ext uri="{FF2B5EF4-FFF2-40B4-BE49-F238E27FC236}">
                <a16:creationId xmlns:a16="http://schemas.microsoft.com/office/drawing/2014/main" id="{DD16C4E7-80FD-15EB-1DCD-BDF71E5B9E5E}"/>
              </a:ext>
            </a:extLst>
          </p:cNvPr>
          <p:cNvCxnSpPr>
            <a:cxnSpLocks/>
          </p:cNvCxnSpPr>
          <p:nvPr/>
        </p:nvCxnSpPr>
        <p:spPr>
          <a:xfrm flipH="1">
            <a:off x="8837893" y="1341680"/>
            <a:ext cx="114300" cy="1487547"/>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11" name="Rett linje 10">
            <a:extLst>
              <a:ext uri="{FF2B5EF4-FFF2-40B4-BE49-F238E27FC236}">
                <a16:creationId xmlns:a16="http://schemas.microsoft.com/office/drawing/2014/main" id="{1DB369E3-2FB3-F44F-B839-F40395ECD5F4}"/>
              </a:ext>
            </a:extLst>
          </p:cNvPr>
          <p:cNvCxnSpPr>
            <a:cxnSpLocks/>
          </p:cNvCxnSpPr>
          <p:nvPr/>
        </p:nvCxnSpPr>
        <p:spPr>
          <a:xfrm flipH="1">
            <a:off x="11371308" y="1600934"/>
            <a:ext cx="114300" cy="1487547"/>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13" name="Rett linje 12">
            <a:extLst>
              <a:ext uri="{FF2B5EF4-FFF2-40B4-BE49-F238E27FC236}">
                <a16:creationId xmlns:a16="http://schemas.microsoft.com/office/drawing/2014/main" id="{8D718053-E0AC-0FEF-ACCD-1778491594CA}"/>
              </a:ext>
            </a:extLst>
          </p:cNvPr>
          <p:cNvCxnSpPr>
            <a:cxnSpLocks/>
          </p:cNvCxnSpPr>
          <p:nvPr/>
        </p:nvCxnSpPr>
        <p:spPr>
          <a:xfrm flipH="1" flipV="1">
            <a:off x="8283948" y="2786063"/>
            <a:ext cx="3087360" cy="274965"/>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15" name="Rett linje 14">
            <a:extLst>
              <a:ext uri="{FF2B5EF4-FFF2-40B4-BE49-F238E27FC236}">
                <a16:creationId xmlns:a16="http://schemas.microsoft.com/office/drawing/2014/main" id="{B2ECCC7B-E425-02D4-AD59-E7A257CF1F4A}"/>
              </a:ext>
            </a:extLst>
          </p:cNvPr>
          <p:cNvCxnSpPr>
            <a:cxnSpLocks/>
          </p:cNvCxnSpPr>
          <p:nvPr/>
        </p:nvCxnSpPr>
        <p:spPr>
          <a:xfrm flipH="1" flipV="1">
            <a:off x="7843838" y="4207669"/>
            <a:ext cx="2688830" cy="249891"/>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16" name="Rett linje 15">
            <a:extLst>
              <a:ext uri="{FF2B5EF4-FFF2-40B4-BE49-F238E27FC236}">
                <a16:creationId xmlns:a16="http://schemas.microsoft.com/office/drawing/2014/main" id="{A4E77F59-2D09-5752-981B-68C0CD81C06C}"/>
              </a:ext>
            </a:extLst>
          </p:cNvPr>
          <p:cNvCxnSpPr>
            <a:cxnSpLocks/>
          </p:cNvCxnSpPr>
          <p:nvPr/>
        </p:nvCxnSpPr>
        <p:spPr>
          <a:xfrm>
            <a:off x="8918031" y="1373525"/>
            <a:ext cx="2567577" cy="21586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3" name="Rett linje 22">
            <a:extLst>
              <a:ext uri="{FF2B5EF4-FFF2-40B4-BE49-F238E27FC236}">
                <a16:creationId xmlns:a16="http://schemas.microsoft.com/office/drawing/2014/main" id="{C0911706-CC84-7FDE-7892-D32257FCF835}"/>
              </a:ext>
            </a:extLst>
          </p:cNvPr>
          <p:cNvCxnSpPr>
            <a:cxnSpLocks/>
          </p:cNvCxnSpPr>
          <p:nvPr/>
        </p:nvCxnSpPr>
        <p:spPr>
          <a:xfrm flipH="1">
            <a:off x="8252572" y="2786063"/>
            <a:ext cx="62753" cy="735806"/>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4" name="Rett linje 23">
            <a:extLst>
              <a:ext uri="{FF2B5EF4-FFF2-40B4-BE49-F238E27FC236}">
                <a16:creationId xmlns:a16="http://schemas.microsoft.com/office/drawing/2014/main" id="{2B5A69E3-BC82-9BC5-A74B-A306B4016DF2}"/>
              </a:ext>
            </a:extLst>
          </p:cNvPr>
          <p:cNvCxnSpPr>
            <a:cxnSpLocks/>
          </p:cNvCxnSpPr>
          <p:nvPr/>
        </p:nvCxnSpPr>
        <p:spPr>
          <a:xfrm flipH="1">
            <a:off x="7860788" y="3489920"/>
            <a:ext cx="46482" cy="698992"/>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5" name="Rett linje 24">
            <a:extLst>
              <a:ext uri="{FF2B5EF4-FFF2-40B4-BE49-F238E27FC236}">
                <a16:creationId xmlns:a16="http://schemas.microsoft.com/office/drawing/2014/main" id="{57279820-C203-4E96-98F9-5AFFAAC42DCD}"/>
              </a:ext>
            </a:extLst>
          </p:cNvPr>
          <p:cNvCxnSpPr>
            <a:cxnSpLocks/>
          </p:cNvCxnSpPr>
          <p:nvPr/>
        </p:nvCxnSpPr>
        <p:spPr>
          <a:xfrm flipH="1">
            <a:off x="10532668" y="3015288"/>
            <a:ext cx="135495" cy="1461029"/>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33" name="Rett linje 32">
            <a:extLst>
              <a:ext uri="{FF2B5EF4-FFF2-40B4-BE49-F238E27FC236}">
                <a16:creationId xmlns:a16="http://schemas.microsoft.com/office/drawing/2014/main" id="{6DE44691-3297-A2F2-180C-B1A340D713FE}"/>
              </a:ext>
            </a:extLst>
          </p:cNvPr>
          <p:cNvCxnSpPr>
            <a:cxnSpLocks/>
          </p:cNvCxnSpPr>
          <p:nvPr/>
        </p:nvCxnSpPr>
        <p:spPr>
          <a:xfrm flipH="1">
            <a:off x="8714352" y="3560764"/>
            <a:ext cx="76885" cy="754534"/>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34" name="Rett linje 33">
            <a:extLst>
              <a:ext uri="{FF2B5EF4-FFF2-40B4-BE49-F238E27FC236}">
                <a16:creationId xmlns:a16="http://schemas.microsoft.com/office/drawing/2014/main" id="{0BAD2509-0856-3E33-2FE0-C79952560657}"/>
              </a:ext>
            </a:extLst>
          </p:cNvPr>
          <p:cNvCxnSpPr>
            <a:cxnSpLocks/>
          </p:cNvCxnSpPr>
          <p:nvPr/>
        </p:nvCxnSpPr>
        <p:spPr>
          <a:xfrm>
            <a:off x="7929563" y="3508677"/>
            <a:ext cx="2670852" cy="236106"/>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38" name="Rett linje 37">
            <a:extLst>
              <a:ext uri="{FF2B5EF4-FFF2-40B4-BE49-F238E27FC236}">
                <a16:creationId xmlns:a16="http://schemas.microsoft.com/office/drawing/2014/main" id="{08F4C329-0094-0498-9C38-2C126E543151}"/>
              </a:ext>
            </a:extLst>
          </p:cNvPr>
          <p:cNvCxnSpPr>
            <a:cxnSpLocks/>
          </p:cNvCxnSpPr>
          <p:nvPr/>
        </p:nvCxnSpPr>
        <p:spPr>
          <a:xfrm>
            <a:off x="8918031" y="2103519"/>
            <a:ext cx="1713785" cy="175337"/>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43" name="Rett linje 42">
            <a:extLst>
              <a:ext uri="{FF2B5EF4-FFF2-40B4-BE49-F238E27FC236}">
                <a16:creationId xmlns:a16="http://schemas.microsoft.com/office/drawing/2014/main" id="{878B7F99-C8E3-6CE5-DFD0-38E9E054D2D7}"/>
              </a:ext>
            </a:extLst>
          </p:cNvPr>
          <p:cNvCxnSpPr>
            <a:cxnSpLocks/>
          </p:cNvCxnSpPr>
          <p:nvPr/>
        </p:nvCxnSpPr>
        <p:spPr>
          <a:xfrm flipH="1">
            <a:off x="10629581" y="1507475"/>
            <a:ext cx="114300" cy="1487547"/>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44" name="Rett linje 43">
            <a:extLst>
              <a:ext uri="{FF2B5EF4-FFF2-40B4-BE49-F238E27FC236}">
                <a16:creationId xmlns:a16="http://schemas.microsoft.com/office/drawing/2014/main" id="{0AA2426F-7029-8083-2535-06BC0699B60E}"/>
              </a:ext>
            </a:extLst>
          </p:cNvPr>
          <p:cNvCxnSpPr>
            <a:cxnSpLocks/>
          </p:cNvCxnSpPr>
          <p:nvPr/>
        </p:nvCxnSpPr>
        <p:spPr>
          <a:xfrm flipH="1" flipV="1">
            <a:off x="8413702" y="6557330"/>
            <a:ext cx="1858918" cy="179399"/>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45" name="Rett linje 44">
            <a:extLst>
              <a:ext uri="{FF2B5EF4-FFF2-40B4-BE49-F238E27FC236}">
                <a16:creationId xmlns:a16="http://schemas.microsoft.com/office/drawing/2014/main" id="{55D74E62-78DF-2697-397A-EFBF5C0019C2}"/>
              </a:ext>
            </a:extLst>
          </p:cNvPr>
          <p:cNvCxnSpPr>
            <a:cxnSpLocks/>
          </p:cNvCxnSpPr>
          <p:nvPr/>
        </p:nvCxnSpPr>
        <p:spPr>
          <a:xfrm flipH="1">
            <a:off x="10249440" y="6000750"/>
            <a:ext cx="46360" cy="762127"/>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46" name="Rett linje 45">
            <a:extLst>
              <a:ext uri="{FF2B5EF4-FFF2-40B4-BE49-F238E27FC236}">
                <a16:creationId xmlns:a16="http://schemas.microsoft.com/office/drawing/2014/main" id="{453502C5-BCD3-06C1-3F33-7972C9A1CD9F}"/>
              </a:ext>
            </a:extLst>
          </p:cNvPr>
          <p:cNvCxnSpPr>
            <a:cxnSpLocks/>
          </p:cNvCxnSpPr>
          <p:nvPr/>
        </p:nvCxnSpPr>
        <p:spPr>
          <a:xfrm flipH="1">
            <a:off x="8422437" y="5868723"/>
            <a:ext cx="52637" cy="711052"/>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47" name="Rett linje 46">
            <a:extLst>
              <a:ext uri="{FF2B5EF4-FFF2-40B4-BE49-F238E27FC236}">
                <a16:creationId xmlns:a16="http://schemas.microsoft.com/office/drawing/2014/main" id="{9E36EAFE-09BD-55CA-B07A-165749E705CA}"/>
              </a:ext>
            </a:extLst>
          </p:cNvPr>
          <p:cNvCxnSpPr>
            <a:cxnSpLocks/>
          </p:cNvCxnSpPr>
          <p:nvPr/>
        </p:nvCxnSpPr>
        <p:spPr>
          <a:xfrm flipH="1" flipV="1">
            <a:off x="8475074" y="5836002"/>
            <a:ext cx="1847645" cy="164748"/>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sp>
        <p:nvSpPr>
          <p:cNvPr id="55" name="TekstSylinder 54">
            <a:extLst>
              <a:ext uri="{FF2B5EF4-FFF2-40B4-BE49-F238E27FC236}">
                <a16:creationId xmlns:a16="http://schemas.microsoft.com/office/drawing/2014/main" id="{C5D18E98-D665-C3E8-F8CB-84317EF7E106}"/>
              </a:ext>
            </a:extLst>
          </p:cNvPr>
          <p:cNvSpPr txBox="1"/>
          <p:nvPr/>
        </p:nvSpPr>
        <p:spPr>
          <a:xfrm>
            <a:off x="8408999" y="5799078"/>
            <a:ext cx="744776" cy="461665"/>
          </a:xfrm>
          <a:prstGeom prst="rect">
            <a:avLst/>
          </a:prstGeom>
          <a:noFill/>
        </p:spPr>
        <p:txBody>
          <a:bodyPr wrap="square" rtlCol="0">
            <a:spAutoFit/>
          </a:bodyPr>
          <a:lstStyle/>
          <a:p>
            <a:pPr algn="ctr"/>
            <a:r>
              <a:rPr lang="nb-NO" sz="2400" b="1" dirty="0">
                <a:solidFill>
                  <a:srgbClr val="0070C0"/>
                </a:solidFill>
              </a:rPr>
              <a:t>28B</a:t>
            </a:r>
          </a:p>
        </p:txBody>
      </p:sp>
      <p:sp>
        <p:nvSpPr>
          <p:cNvPr id="56" name="TekstSylinder 55">
            <a:extLst>
              <a:ext uri="{FF2B5EF4-FFF2-40B4-BE49-F238E27FC236}">
                <a16:creationId xmlns:a16="http://schemas.microsoft.com/office/drawing/2014/main" id="{13B3AEC2-B797-7C76-3F1A-8F9CD3138628}"/>
              </a:ext>
            </a:extLst>
          </p:cNvPr>
          <p:cNvSpPr txBox="1"/>
          <p:nvPr/>
        </p:nvSpPr>
        <p:spPr>
          <a:xfrm>
            <a:off x="8743009" y="3496710"/>
            <a:ext cx="350044" cy="461665"/>
          </a:xfrm>
          <a:prstGeom prst="rect">
            <a:avLst/>
          </a:prstGeom>
          <a:noFill/>
        </p:spPr>
        <p:txBody>
          <a:bodyPr wrap="square" rtlCol="0">
            <a:spAutoFit/>
          </a:bodyPr>
          <a:lstStyle/>
          <a:p>
            <a:pPr algn="ctr"/>
            <a:r>
              <a:rPr lang="nb-NO" sz="2400" b="1" dirty="0">
                <a:solidFill>
                  <a:srgbClr val="0070C0"/>
                </a:solidFill>
              </a:rPr>
              <a:t>1</a:t>
            </a:r>
          </a:p>
        </p:txBody>
      </p:sp>
      <p:sp>
        <p:nvSpPr>
          <p:cNvPr id="57" name="TekstSylinder 56">
            <a:extLst>
              <a:ext uri="{FF2B5EF4-FFF2-40B4-BE49-F238E27FC236}">
                <a16:creationId xmlns:a16="http://schemas.microsoft.com/office/drawing/2014/main" id="{131497AE-BC70-841D-FC33-3DB00CBC5881}"/>
              </a:ext>
            </a:extLst>
          </p:cNvPr>
          <p:cNvSpPr txBox="1"/>
          <p:nvPr/>
        </p:nvSpPr>
        <p:spPr>
          <a:xfrm>
            <a:off x="7882431" y="3503363"/>
            <a:ext cx="350044" cy="461665"/>
          </a:xfrm>
          <a:prstGeom prst="rect">
            <a:avLst/>
          </a:prstGeom>
          <a:noFill/>
        </p:spPr>
        <p:txBody>
          <a:bodyPr wrap="square" rtlCol="0">
            <a:spAutoFit/>
          </a:bodyPr>
          <a:lstStyle/>
          <a:p>
            <a:pPr algn="ctr"/>
            <a:r>
              <a:rPr lang="nb-NO" sz="2400" b="1" dirty="0">
                <a:solidFill>
                  <a:srgbClr val="0070C0"/>
                </a:solidFill>
              </a:rPr>
              <a:t>5</a:t>
            </a:r>
          </a:p>
        </p:txBody>
      </p:sp>
      <p:sp>
        <p:nvSpPr>
          <p:cNvPr id="58" name="TekstSylinder 57">
            <a:extLst>
              <a:ext uri="{FF2B5EF4-FFF2-40B4-BE49-F238E27FC236}">
                <a16:creationId xmlns:a16="http://schemas.microsoft.com/office/drawing/2014/main" id="{E6859A8B-FEBE-6183-9814-088D0C302219}"/>
              </a:ext>
            </a:extLst>
          </p:cNvPr>
          <p:cNvSpPr txBox="1"/>
          <p:nvPr/>
        </p:nvSpPr>
        <p:spPr>
          <a:xfrm>
            <a:off x="8225460" y="2730850"/>
            <a:ext cx="350044" cy="461665"/>
          </a:xfrm>
          <a:prstGeom prst="rect">
            <a:avLst/>
          </a:prstGeom>
          <a:noFill/>
        </p:spPr>
        <p:txBody>
          <a:bodyPr wrap="square" rtlCol="0">
            <a:spAutoFit/>
          </a:bodyPr>
          <a:lstStyle/>
          <a:p>
            <a:pPr algn="ctr"/>
            <a:r>
              <a:rPr lang="nb-NO" sz="2400" b="1" dirty="0">
                <a:solidFill>
                  <a:srgbClr val="0070C0"/>
                </a:solidFill>
              </a:rPr>
              <a:t>4</a:t>
            </a:r>
          </a:p>
        </p:txBody>
      </p:sp>
      <p:sp>
        <p:nvSpPr>
          <p:cNvPr id="59" name="TekstSylinder 58">
            <a:extLst>
              <a:ext uri="{FF2B5EF4-FFF2-40B4-BE49-F238E27FC236}">
                <a16:creationId xmlns:a16="http://schemas.microsoft.com/office/drawing/2014/main" id="{0D369EF0-20C1-66F5-F08F-948BAB8EA828}"/>
              </a:ext>
            </a:extLst>
          </p:cNvPr>
          <p:cNvSpPr txBox="1"/>
          <p:nvPr/>
        </p:nvSpPr>
        <p:spPr>
          <a:xfrm>
            <a:off x="8818034" y="2044427"/>
            <a:ext cx="350044" cy="461665"/>
          </a:xfrm>
          <a:prstGeom prst="rect">
            <a:avLst/>
          </a:prstGeom>
          <a:noFill/>
        </p:spPr>
        <p:txBody>
          <a:bodyPr wrap="square" rtlCol="0">
            <a:spAutoFit/>
          </a:bodyPr>
          <a:lstStyle/>
          <a:p>
            <a:pPr algn="ctr"/>
            <a:r>
              <a:rPr lang="nb-NO" sz="2400" b="1" dirty="0">
                <a:solidFill>
                  <a:srgbClr val="0070C0"/>
                </a:solidFill>
              </a:rPr>
              <a:t>3</a:t>
            </a:r>
          </a:p>
        </p:txBody>
      </p:sp>
      <p:sp>
        <p:nvSpPr>
          <p:cNvPr id="60" name="TekstSylinder 59">
            <a:extLst>
              <a:ext uri="{FF2B5EF4-FFF2-40B4-BE49-F238E27FC236}">
                <a16:creationId xmlns:a16="http://schemas.microsoft.com/office/drawing/2014/main" id="{ABC3A185-87DF-9FE2-FF6F-BEC9EB8F7440}"/>
              </a:ext>
            </a:extLst>
          </p:cNvPr>
          <p:cNvSpPr txBox="1"/>
          <p:nvPr/>
        </p:nvSpPr>
        <p:spPr>
          <a:xfrm>
            <a:off x="8888257" y="1396827"/>
            <a:ext cx="350044" cy="461665"/>
          </a:xfrm>
          <a:prstGeom prst="rect">
            <a:avLst/>
          </a:prstGeom>
          <a:noFill/>
        </p:spPr>
        <p:txBody>
          <a:bodyPr wrap="square" rtlCol="0">
            <a:spAutoFit/>
          </a:bodyPr>
          <a:lstStyle/>
          <a:p>
            <a:pPr algn="ctr"/>
            <a:r>
              <a:rPr lang="nb-NO" sz="2400" b="1" dirty="0">
                <a:solidFill>
                  <a:srgbClr val="0070C0"/>
                </a:solidFill>
              </a:rPr>
              <a:t>6</a:t>
            </a:r>
          </a:p>
        </p:txBody>
      </p:sp>
      <p:sp>
        <p:nvSpPr>
          <p:cNvPr id="61" name="TekstSylinder 60">
            <a:extLst>
              <a:ext uri="{FF2B5EF4-FFF2-40B4-BE49-F238E27FC236}">
                <a16:creationId xmlns:a16="http://schemas.microsoft.com/office/drawing/2014/main" id="{0CD5E514-330A-A40F-FC5F-AD7A0FB24D1F}"/>
              </a:ext>
            </a:extLst>
          </p:cNvPr>
          <p:cNvSpPr txBox="1"/>
          <p:nvPr/>
        </p:nvSpPr>
        <p:spPr>
          <a:xfrm>
            <a:off x="10702419" y="1535082"/>
            <a:ext cx="350044" cy="461665"/>
          </a:xfrm>
          <a:prstGeom prst="rect">
            <a:avLst/>
          </a:prstGeom>
          <a:noFill/>
        </p:spPr>
        <p:txBody>
          <a:bodyPr wrap="square" rtlCol="0">
            <a:spAutoFit/>
          </a:bodyPr>
          <a:lstStyle/>
          <a:p>
            <a:pPr algn="ctr"/>
            <a:r>
              <a:rPr lang="nb-NO" sz="2400" b="1" dirty="0">
                <a:solidFill>
                  <a:srgbClr val="0070C0"/>
                </a:solidFill>
              </a:rPr>
              <a:t>7</a:t>
            </a:r>
          </a:p>
        </p:txBody>
      </p:sp>
      <p:sp>
        <p:nvSpPr>
          <p:cNvPr id="68" name="TekstSylinder 67">
            <a:extLst>
              <a:ext uri="{FF2B5EF4-FFF2-40B4-BE49-F238E27FC236}">
                <a16:creationId xmlns:a16="http://schemas.microsoft.com/office/drawing/2014/main" id="{A0D5B625-6EF7-A33F-A05E-D203AD461CD9}"/>
              </a:ext>
            </a:extLst>
          </p:cNvPr>
          <p:cNvSpPr txBox="1"/>
          <p:nvPr/>
        </p:nvSpPr>
        <p:spPr>
          <a:xfrm>
            <a:off x="8755325" y="2768722"/>
            <a:ext cx="350044" cy="461665"/>
          </a:xfrm>
          <a:prstGeom prst="rect">
            <a:avLst/>
          </a:prstGeom>
          <a:noFill/>
        </p:spPr>
        <p:txBody>
          <a:bodyPr wrap="square" rtlCol="0">
            <a:spAutoFit/>
          </a:bodyPr>
          <a:lstStyle/>
          <a:p>
            <a:pPr algn="ctr"/>
            <a:r>
              <a:rPr lang="nb-NO" sz="2400" b="1" dirty="0">
                <a:solidFill>
                  <a:srgbClr val="0070C0"/>
                </a:solidFill>
              </a:rPr>
              <a:t>2</a:t>
            </a:r>
          </a:p>
        </p:txBody>
      </p:sp>
      <p:cxnSp>
        <p:nvCxnSpPr>
          <p:cNvPr id="69" name="Rett linje 68">
            <a:extLst>
              <a:ext uri="{FF2B5EF4-FFF2-40B4-BE49-F238E27FC236}">
                <a16:creationId xmlns:a16="http://schemas.microsoft.com/office/drawing/2014/main" id="{B3748460-9A37-F5E7-A9EC-E574302EA37B}"/>
              </a:ext>
            </a:extLst>
          </p:cNvPr>
          <p:cNvCxnSpPr>
            <a:cxnSpLocks/>
          </p:cNvCxnSpPr>
          <p:nvPr/>
        </p:nvCxnSpPr>
        <p:spPr>
          <a:xfrm flipH="1">
            <a:off x="8769568" y="2872517"/>
            <a:ext cx="62753" cy="735806"/>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13521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417339-0529-4335-9481-4B66D2A51D92}"/>
              </a:ext>
            </a:extLst>
          </p:cNvPr>
          <p:cNvSpPr txBox="1"/>
          <p:nvPr/>
        </p:nvSpPr>
        <p:spPr>
          <a:xfrm>
            <a:off x="514829" y="916883"/>
            <a:ext cx="4843288" cy="369332"/>
          </a:xfrm>
          <a:prstGeom prst="rect">
            <a:avLst/>
          </a:prstGeom>
          <a:noFill/>
        </p:spPr>
        <p:txBody>
          <a:bodyPr wrap="square" rtlCol="0">
            <a:spAutoFit/>
          </a:bodyPr>
          <a:lstStyle>
            <a:defPPr>
              <a:defRPr lang="en-US"/>
            </a:defPPr>
            <a:lvl1pPr>
              <a:defRPr sz="2800" b="1" spc="50">
                <a:solidFill>
                  <a:srgbClr val="222222"/>
                </a:solidFill>
                <a:latin typeface="Montserrat" panose="00000500000000000000" pitchFamily="2" charset="0"/>
                <a:ea typeface="Roboto" panose="02000000000000000000" pitchFamily="2" charset="0"/>
                <a:cs typeface="Poppins SemiBold" pitchFamily="2" charset="77"/>
              </a:defRPr>
            </a:lvl1pPr>
          </a:lstStyle>
          <a:p>
            <a:r>
              <a:rPr lang="en-US" sz="1800" b="1" spc="100">
                <a:solidFill>
                  <a:schemeClr val="tx1">
                    <a:lumMod val="85000"/>
                    <a:lumOff val="15000"/>
                  </a:schemeClr>
                </a:solidFill>
                <a:latin typeface="Montserrat" panose="00000500000000000000" pitchFamily="2" charset="0"/>
                <a:ea typeface="Roboto" panose="02000000000000000000" pitchFamily="2" charset="0"/>
                <a:cs typeface="Poppins SemiBold" panose="00000700000000000000" pitchFamily="2" charset="0"/>
              </a:rPr>
              <a:t>GAULSTAD - MOKK</a:t>
            </a:r>
          </a:p>
        </p:txBody>
      </p:sp>
      <p:sp>
        <p:nvSpPr>
          <p:cNvPr id="9" name="TextBox 8">
            <a:extLst>
              <a:ext uri="{FF2B5EF4-FFF2-40B4-BE49-F238E27FC236}">
                <a16:creationId xmlns:a16="http://schemas.microsoft.com/office/drawing/2014/main" id="{6ACF4BD4-1C23-44EB-9AA0-E7A486824260}"/>
              </a:ext>
            </a:extLst>
          </p:cNvPr>
          <p:cNvSpPr txBox="1"/>
          <p:nvPr/>
        </p:nvSpPr>
        <p:spPr>
          <a:xfrm>
            <a:off x="514829" y="5617951"/>
            <a:ext cx="1149645" cy="646331"/>
          </a:xfrm>
          <a:prstGeom prst="rect">
            <a:avLst/>
          </a:prstGeom>
        </p:spPr>
        <p:txBody>
          <a:bodyPr wrap="square" rtlCol="0">
            <a:spAutoFit/>
          </a:bodyPr>
          <a:lstStyle/>
          <a:p>
            <a:pPr algn="ctr"/>
            <a:r>
              <a:rPr lang="en-US" sz="3600" b="1" dirty="0">
                <a:solidFill>
                  <a:srgbClr val="3D5A80"/>
                </a:solidFill>
                <a:latin typeface="Montserrat" panose="00000500000000000000" pitchFamily="2" charset="0"/>
                <a:cs typeface="Poppins Medium" panose="00000600000000000000" pitchFamily="2" charset="0"/>
              </a:rPr>
              <a:t>11</a:t>
            </a:r>
          </a:p>
        </p:txBody>
      </p:sp>
      <p:sp>
        <p:nvSpPr>
          <p:cNvPr id="18" name="TextBox 17">
            <a:extLst>
              <a:ext uri="{FF2B5EF4-FFF2-40B4-BE49-F238E27FC236}">
                <a16:creationId xmlns:a16="http://schemas.microsoft.com/office/drawing/2014/main" id="{AFAF8DC1-D9F0-89DF-35C6-A038AF04CB3B}"/>
              </a:ext>
            </a:extLst>
          </p:cNvPr>
          <p:cNvSpPr txBox="1"/>
          <p:nvPr/>
        </p:nvSpPr>
        <p:spPr>
          <a:xfrm>
            <a:off x="514829" y="540308"/>
            <a:ext cx="4745743" cy="461665"/>
          </a:xfrm>
          <a:prstGeom prst="rect">
            <a:avLst/>
          </a:prstGeom>
          <a:noFill/>
        </p:spPr>
        <p:txBody>
          <a:bodyPr wrap="square" rtlCol="0">
            <a:spAutoFit/>
          </a:bodyPr>
          <a:lstStyle>
            <a:defPPr>
              <a:defRPr lang="en-US"/>
            </a:defPPr>
            <a:lvl1pPr>
              <a:defRPr sz="2800" b="1" spc="50">
                <a:solidFill>
                  <a:srgbClr val="222222"/>
                </a:solidFill>
                <a:latin typeface="Montserrat" panose="00000500000000000000" pitchFamily="2" charset="0"/>
                <a:ea typeface="Roboto" panose="02000000000000000000" pitchFamily="2" charset="0"/>
                <a:cs typeface="Poppins SemiBold" pitchFamily="2" charset="77"/>
              </a:defRPr>
            </a:lvl1pPr>
          </a:lstStyle>
          <a:p>
            <a:r>
              <a:rPr lang="en-US" sz="2400">
                <a:solidFill>
                  <a:schemeClr val="tx1">
                    <a:lumMod val="85000"/>
                    <a:lumOff val="15000"/>
                  </a:schemeClr>
                </a:solidFill>
              </a:rPr>
              <a:t>LICENSES AND RIGHTS</a:t>
            </a:r>
          </a:p>
        </p:txBody>
      </p:sp>
      <p:sp>
        <p:nvSpPr>
          <p:cNvPr id="27" name="TextBox 26">
            <a:extLst>
              <a:ext uri="{FF2B5EF4-FFF2-40B4-BE49-F238E27FC236}">
                <a16:creationId xmlns:a16="http://schemas.microsoft.com/office/drawing/2014/main" id="{91B4DBB0-1AF4-53EB-B8FB-3B8FD8BA5099}"/>
              </a:ext>
            </a:extLst>
          </p:cNvPr>
          <p:cNvSpPr txBox="1"/>
          <p:nvPr/>
        </p:nvSpPr>
        <p:spPr>
          <a:xfrm>
            <a:off x="2089073" y="5598495"/>
            <a:ext cx="1149645" cy="646331"/>
          </a:xfrm>
          <a:prstGeom prst="rect">
            <a:avLst/>
          </a:prstGeom>
        </p:spPr>
        <p:txBody>
          <a:bodyPr wrap="square" lIns="91440" tIns="45720" rIns="91440" bIns="45720" rtlCol="0" anchor="t">
            <a:spAutoFit/>
          </a:bodyPr>
          <a:lstStyle/>
          <a:p>
            <a:pPr algn="ctr"/>
            <a:r>
              <a:rPr lang="en-US" sz="3600" b="1" dirty="0">
                <a:solidFill>
                  <a:srgbClr val="3D5A80"/>
                </a:solidFill>
                <a:latin typeface="Montserrat"/>
                <a:cs typeface="Poppins Medium"/>
              </a:rPr>
              <a:t>110</a:t>
            </a:r>
            <a:endParaRPr lang="en-US" sz="3600" b="1" dirty="0">
              <a:solidFill>
                <a:srgbClr val="3D5A80"/>
              </a:solidFill>
              <a:latin typeface="Montserrat" panose="00000500000000000000" pitchFamily="2" charset="0"/>
              <a:cs typeface="Poppins Medium" panose="00000600000000000000" pitchFamily="2" charset="0"/>
            </a:endParaRPr>
          </a:p>
        </p:txBody>
      </p:sp>
      <p:sp>
        <p:nvSpPr>
          <p:cNvPr id="31" name="TextBox 30">
            <a:extLst>
              <a:ext uri="{FF2B5EF4-FFF2-40B4-BE49-F238E27FC236}">
                <a16:creationId xmlns:a16="http://schemas.microsoft.com/office/drawing/2014/main" id="{2FF653F1-6BF6-3AAA-4B8F-855435D39343}"/>
              </a:ext>
            </a:extLst>
          </p:cNvPr>
          <p:cNvSpPr txBox="1"/>
          <p:nvPr/>
        </p:nvSpPr>
        <p:spPr>
          <a:xfrm>
            <a:off x="522023" y="6244826"/>
            <a:ext cx="1149645" cy="307777"/>
          </a:xfrm>
          <a:prstGeom prst="rect">
            <a:avLst/>
          </a:prstGeom>
        </p:spPr>
        <p:txBody>
          <a:bodyPr wrap="square" rtlCol="0">
            <a:spAutoFit/>
          </a:bodyPr>
          <a:lstStyle/>
          <a:p>
            <a:pPr algn="ctr"/>
            <a:r>
              <a:rPr lang="en-US" sz="1400" b="1" spc="50">
                <a:solidFill>
                  <a:srgbClr val="222222"/>
                </a:solidFill>
                <a:latin typeface="Montserrat" panose="00000500000000000000" pitchFamily="2" charset="0"/>
                <a:ea typeface="Roboto" panose="02000000000000000000" pitchFamily="2" charset="0"/>
                <a:cs typeface="Open Sans" panose="020B0606030504020204" pitchFamily="34" charset="0"/>
              </a:rPr>
              <a:t>Licenses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A6A72CD-35E1-BB1D-D86B-6B17CAF7ED80}"/>
                  </a:ext>
                </a:extLst>
              </p:cNvPr>
              <p:cNvSpPr txBox="1"/>
              <p:nvPr/>
            </p:nvSpPr>
            <p:spPr>
              <a:xfrm>
                <a:off x="2103702" y="6192217"/>
                <a:ext cx="1149645" cy="375552"/>
              </a:xfrm>
              <a:prstGeom prst="rect">
                <a:avLst/>
              </a:prstGeom>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b="1" i="1" spc="50" smtClean="0">
                              <a:solidFill>
                                <a:srgbClr val="222222"/>
                              </a:solidFill>
                              <a:latin typeface="Cambria Math" panose="02040503050406030204" pitchFamily="18" charset="0"/>
                              <a:ea typeface="Roboto" panose="02000000000000000000" pitchFamily="2" charset="0"/>
                              <a:cs typeface="Open Sans" panose="020B0606030504020204" pitchFamily="34" charset="0"/>
                            </a:rPr>
                          </m:ctrlPr>
                        </m:sSupPr>
                        <m:e>
                          <m:r>
                            <a:rPr lang="en-US" b="1" i="1" spc="50" smtClean="0">
                              <a:solidFill>
                                <a:srgbClr val="222222"/>
                              </a:solidFill>
                              <a:latin typeface="Cambria Math" panose="02040503050406030204" pitchFamily="18" charset="0"/>
                              <a:ea typeface="Roboto" panose="02000000000000000000" pitchFamily="2" charset="0"/>
                              <a:cs typeface="Open Sans" panose="020B0606030504020204" pitchFamily="34" charset="0"/>
                            </a:rPr>
                            <m:t>𝒌𝒎</m:t>
                          </m:r>
                        </m:e>
                        <m:sup>
                          <m:r>
                            <a:rPr lang="en-US" b="1" i="1" spc="50" smtClean="0">
                              <a:solidFill>
                                <a:srgbClr val="222222"/>
                              </a:solidFill>
                              <a:latin typeface="Cambria Math" panose="02040503050406030204" pitchFamily="18" charset="0"/>
                              <a:ea typeface="Roboto" panose="02000000000000000000" pitchFamily="2" charset="0"/>
                              <a:cs typeface="Open Sans" panose="020B0606030504020204" pitchFamily="34" charset="0"/>
                            </a:rPr>
                            <m:t>𝟐</m:t>
                          </m:r>
                        </m:sup>
                      </m:sSup>
                    </m:oMath>
                  </m:oMathPara>
                </a14:m>
                <a:endParaRPr lang="en-US" sz="1400" b="1" spc="50" dirty="0">
                  <a:solidFill>
                    <a:srgbClr val="222222"/>
                  </a:solidFill>
                  <a:latin typeface="Montserrat" panose="00000500000000000000" pitchFamily="2" charset="0"/>
                  <a:ea typeface="Roboto" panose="02000000000000000000" pitchFamily="2" charset="0"/>
                  <a:cs typeface="Open Sans" panose="020B0606030504020204" pitchFamily="34" charset="0"/>
                </a:endParaRPr>
              </a:p>
            </p:txBody>
          </p:sp>
        </mc:Choice>
        <mc:Fallback xmlns="">
          <p:sp>
            <p:nvSpPr>
              <p:cNvPr id="32" name="TextBox 31">
                <a:extLst>
                  <a:ext uri="{FF2B5EF4-FFF2-40B4-BE49-F238E27FC236}">
                    <a16:creationId xmlns:a16="http://schemas.microsoft.com/office/drawing/2014/main" id="{6A6A72CD-35E1-BB1D-D86B-6B17CAF7ED80}"/>
                  </a:ext>
                </a:extLst>
              </p:cNvPr>
              <p:cNvSpPr txBox="1">
                <a:spLocks noRot="1" noChangeAspect="1" noMove="1" noResize="1" noEditPoints="1" noAdjustHandles="1" noChangeArrowheads="1" noChangeShapeType="1" noTextEdit="1"/>
              </p:cNvSpPr>
              <p:nvPr/>
            </p:nvSpPr>
            <p:spPr>
              <a:xfrm>
                <a:off x="2103702" y="6192217"/>
                <a:ext cx="1149645" cy="375552"/>
              </a:xfrm>
              <a:prstGeom prst="rect">
                <a:avLst/>
              </a:prstGeom>
              <a:blipFill>
                <a:blip r:embed="rId3"/>
                <a:stretch>
                  <a:fillRect/>
                </a:stretch>
              </a:blipFill>
            </p:spPr>
            <p:txBody>
              <a:bodyPr/>
              <a:lstStyle/>
              <a:p>
                <a:r>
                  <a:rPr lang="en-GB">
                    <a:noFill/>
                  </a:rPr>
                  <a:t> </a:t>
                </a:r>
              </a:p>
            </p:txBody>
          </p:sp>
        </mc:Fallback>
      </mc:AlternateContent>
      <p:pic>
        <p:nvPicPr>
          <p:cNvPr id="34" name="Bilde 1">
            <a:extLst>
              <a:ext uri="{FF2B5EF4-FFF2-40B4-BE49-F238E27FC236}">
                <a16:creationId xmlns:a16="http://schemas.microsoft.com/office/drawing/2014/main" id="{47654587-9BEB-803B-C340-AE0401B235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1709" y="125260"/>
            <a:ext cx="1038406" cy="355619"/>
          </a:xfrm>
          <a:prstGeom prst="rect">
            <a:avLst/>
          </a:prstGeom>
        </p:spPr>
      </p:pic>
      <p:pic>
        <p:nvPicPr>
          <p:cNvPr id="7" name="Picture 7">
            <a:extLst>
              <a:ext uri="{FF2B5EF4-FFF2-40B4-BE49-F238E27FC236}">
                <a16:creationId xmlns:a16="http://schemas.microsoft.com/office/drawing/2014/main" id="{EAF12DBC-D9CE-960C-697F-A5788FBB1612}"/>
              </a:ext>
            </a:extLst>
          </p:cNvPr>
          <p:cNvPicPr>
            <a:picLocks noChangeAspect="1"/>
          </p:cNvPicPr>
          <p:nvPr/>
        </p:nvPicPr>
        <p:blipFill rotWithShape="1">
          <a:blip r:embed="rId5">
            <a:extLst>
              <a:ext uri="{28A0092B-C50C-407E-A947-70E740481C1C}">
                <a14:useLocalDpi xmlns:a14="http://schemas.microsoft.com/office/drawing/2010/main" val="0"/>
              </a:ext>
            </a:extLst>
          </a:blip>
          <a:srcRect t="12112" b="17366"/>
          <a:stretch/>
        </p:blipFill>
        <p:spPr>
          <a:xfrm>
            <a:off x="414337" y="2767369"/>
            <a:ext cx="5681663" cy="2850581"/>
          </a:xfrm>
          <a:prstGeom prst="rect">
            <a:avLst/>
          </a:prstGeom>
        </p:spPr>
      </p:pic>
      <p:sp>
        <p:nvSpPr>
          <p:cNvPr id="8" name="TextBox 19">
            <a:extLst>
              <a:ext uri="{FF2B5EF4-FFF2-40B4-BE49-F238E27FC236}">
                <a16:creationId xmlns:a16="http://schemas.microsoft.com/office/drawing/2014/main" id="{2E467A93-079F-A81E-A11F-D0B0A1B46FBE}"/>
              </a:ext>
            </a:extLst>
          </p:cNvPr>
          <p:cNvSpPr txBox="1"/>
          <p:nvPr/>
        </p:nvSpPr>
        <p:spPr>
          <a:xfrm>
            <a:off x="342905" y="1424284"/>
            <a:ext cx="6586350" cy="1334853"/>
          </a:xfrm>
          <a:prstGeom prst="rect">
            <a:avLst/>
          </a:prstGeom>
          <a:noFill/>
        </p:spPr>
        <p:txBody>
          <a:bodyPr wrap="square" lIns="91440" tIns="45720" rIns="91440" bIns="45720" rtlCol="0" anchor="t">
            <a:spAutoFit/>
          </a:bodyPr>
          <a:lstStyle/>
          <a:p>
            <a:pPr>
              <a:lnSpc>
                <a:spcPct val="150000"/>
              </a:lnSpc>
            </a:pPr>
            <a:r>
              <a:rPr lang="en-GB" sz="1100" dirty="0">
                <a:solidFill>
                  <a:schemeClr val="tx1">
                    <a:lumMod val="75000"/>
                    <a:lumOff val="25000"/>
                  </a:schemeClr>
                </a:solidFill>
                <a:latin typeface="Open Sans"/>
                <a:ea typeface="Open Sans"/>
                <a:cs typeface="Open Sans"/>
              </a:rPr>
              <a:t>This old mining area from the mid 1700s is still insufficiently explored. More than 50 </a:t>
            </a:r>
            <a:r>
              <a:rPr lang="en-US" sz="1100" dirty="0">
                <a:solidFill>
                  <a:schemeClr val="tx1">
                    <a:lumMod val="65000"/>
                    <a:lumOff val="35000"/>
                  </a:schemeClr>
                </a:solidFill>
                <a:latin typeface="Open Sans"/>
                <a:ea typeface="Open Sans"/>
                <a:cs typeface="Open Sans"/>
              </a:rPr>
              <a:t>worded mines and test pits in this </a:t>
            </a:r>
            <a:r>
              <a:rPr lang="en-GB" sz="1100" dirty="0">
                <a:solidFill>
                  <a:schemeClr val="tx1">
                    <a:lumMod val="75000"/>
                    <a:lumOff val="25000"/>
                  </a:schemeClr>
                </a:solidFill>
                <a:latin typeface="Open Sans"/>
                <a:ea typeface="Open Sans"/>
                <a:cs typeface="Open Sans"/>
              </a:rPr>
              <a:t>Gaulstad - Mokk licence block, </a:t>
            </a:r>
            <a:r>
              <a:rPr lang="en-US" sz="1100" dirty="0">
                <a:solidFill>
                  <a:schemeClr val="tx1">
                    <a:lumMod val="65000"/>
                    <a:lumOff val="35000"/>
                  </a:schemeClr>
                </a:solidFill>
                <a:latin typeface="Open Sans"/>
                <a:ea typeface="Open Sans"/>
                <a:cs typeface="Open Sans"/>
              </a:rPr>
              <a:t>have over the years documented </a:t>
            </a:r>
            <a:r>
              <a:rPr lang="en-GB" sz="1100" dirty="0">
                <a:solidFill>
                  <a:schemeClr val="tx1">
                    <a:lumMod val="75000"/>
                    <a:lumOff val="25000"/>
                  </a:schemeClr>
                </a:solidFill>
                <a:latin typeface="Open Sans"/>
                <a:ea typeface="Open Sans"/>
                <a:cs typeface="Open Sans"/>
              </a:rPr>
              <a:t>a good potential for economic mineralization. Geological field work was carried out in 2023 by GeoVista AB and SGC AS respectively, covering approx. 3 of the W to NW licenses. Further geological and geophysical exploration is planned to be carried out in 2026.</a:t>
            </a:r>
            <a:endParaRPr lang="en-US" sz="1100" dirty="0">
              <a:solidFill>
                <a:schemeClr val="tx1">
                  <a:lumMod val="65000"/>
                  <a:lumOff val="35000"/>
                </a:schemeClr>
              </a:solidFill>
              <a:latin typeface="Open Sans"/>
              <a:ea typeface="Open Sans"/>
              <a:cs typeface="Open Sans"/>
            </a:endParaRPr>
          </a:p>
        </p:txBody>
      </p:sp>
      <p:pic>
        <p:nvPicPr>
          <p:cNvPr id="2" name="Plassholder for bilde 1" descr="Et bilde som inneholder tekst, kart, atlas&#10;&#10;KI-generert innhold kan være feil.">
            <a:extLst>
              <a:ext uri="{FF2B5EF4-FFF2-40B4-BE49-F238E27FC236}">
                <a16:creationId xmlns:a16="http://schemas.microsoft.com/office/drawing/2014/main" id="{8E1F9CCB-4AA2-1AB9-A5E0-73B3FD1DB624}"/>
              </a:ext>
            </a:extLst>
          </p:cNvPr>
          <p:cNvPicPr>
            <a:picLocks noGrp="1" noChangeAspect="1"/>
          </p:cNvPicPr>
          <p:nvPr>
            <p:ph type="pic" sz="quarter" idx="10"/>
          </p:nvPr>
        </p:nvPicPr>
        <p:blipFill>
          <a:blip r:embed="rId6"/>
          <a:srcRect l="12190" r="12190"/>
          <a:stretch/>
        </p:blipFill>
        <p:spPr>
          <a:xfrm>
            <a:off x="6591300" y="-2219"/>
            <a:ext cx="5600701" cy="6853972"/>
          </a:xfrm>
          <a:custGeom>
            <a:avLst/>
            <a:gdLst>
              <a:gd name="connsiteX0" fmla="*/ 0 w 5524500"/>
              <a:gd name="connsiteY0" fmla="*/ 0 h 6858000"/>
              <a:gd name="connsiteX1" fmla="*/ 335534 w 5524500"/>
              <a:gd name="connsiteY1" fmla="*/ 0 h 6858000"/>
              <a:gd name="connsiteX2" fmla="*/ 827775 w 5524500"/>
              <a:gd name="connsiteY2" fmla="*/ 0 h 6858000"/>
              <a:gd name="connsiteX3" fmla="*/ 5524500 w 5524500"/>
              <a:gd name="connsiteY3" fmla="*/ 0 h 6858000"/>
              <a:gd name="connsiteX4" fmla="*/ 5524500 w 5524500"/>
              <a:gd name="connsiteY4" fmla="*/ 6858000 h 6858000"/>
              <a:gd name="connsiteX5" fmla="*/ 827775 w 5524500"/>
              <a:gd name="connsiteY5" fmla="*/ 6858000 h 6858000"/>
              <a:gd name="connsiteX6" fmla="*/ 335534 w 5524500"/>
              <a:gd name="connsiteY6" fmla="*/ 6858000 h 6858000"/>
              <a:gd name="connsiteX7" fmla="*/ 0 w 5524500"/>
              <a:gd name="connsiteY7" fmla="*/ 6858000 h 6858000"/>
              <a:gd name="connsiteX8" fmla="*/ 0 w 5524500"/>
              <a:gd name="connsiteY8" fmla="*/ 6007389 h 6858000"/>
              <a:gd name="connsiteX9" fmla="*/ 335534 w 5524500"/>
              <a:gd name="connsiteY9" fmla="*/ 5518341 h 6858000"/>
              <a:gd name="connsiteX10" fmla="*/ 335534 w 5524500"/>
              <a:gd name="connsiteY10" fmla="*/ 1339659 h 6858000"/>
              <a:gd name="connsiteX11" fmla="*/ 0 w 5524500"/>
              <a:gd name="connsiteY11" fmla="*/ 8506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4500" h="6858000">
                <a:moveTo>
                  <a:pt x="0" y="0"/>
                </a:moveTo>
                <a:lnTo>
                  <a:pt x="335534" y="0"/>
                </a:lnTo>
                <a:lnTo>
                  <a:pt x="827775" y="0"/>
                </a:lnTo>
                <a:lnTo>
                  <a:pt x="5524500" y="0"/>
                </a:lnTo>
                <a:lnTo>
                  <a:pt x="5524500" y="6858000"/>
                </a:lnTo>
                <a:lnTo>
                  <a:pt x="827775" y="6858000"/>
                </a:lnTo>
                <a:lnTo>
                  <a:pt x="335534" y="6858000"/>
                </a:lnTo>
                <a:lnTo>
                  <a:pt x="0" y="6858000"/>
                </a:lnTo>
                <a:lnTo>
                  <a:pt x="0" y="6007389"/>
                </a:lnTo>
                <a:lnTo>
                  <a:pt x="335534" y="5518341"/>
                </a:lnTo>
                <a:lnTo>
                  <a:pt x="335534" y="1339659"/>
                </a:lnTo>
                <a:lnTo>
                  <a:pt x="0" y="850611"/>
                </a:lnTo>
                <a:close/>
              </a:path>
            </a:pathLst>
          </a:custGeom>
          <a:pattFill prst="pct10">
            <a:fgClr>
              <a:srgbClr val="0193C7"/>
            </a:fgClr>
            <a:bgClr>
              <a:prstClr val="white"/>
            </a:bgClr>
          </a:pattFill>
        </p:spPr>
      </p:pic>
      <p:sp>
        <p:nvSpPr>
          <p:cNvPr id="4" name="TekstSylinder 3">
            <a:extLst>
              <a:ext uri="{FF2B5EF4-FFF2-40B4-BE49-F238E27FC236}">
                <a16:creationId xmlns:a16="http://schemas.microsoft.com/office/drawing/2014/main" id="{2FF72F41-2442-3491-08CD-09EE0950F2F8}"/>
              </a:ext>
            </a:extLst>
          </p:cNvPr>
          <p:cNvSpPr txBox="1"/>
          <p:nvPr/>
        </p:nvSpPr>
        <p:spPr>
          <a:xfrm>
            <a:off x="11379374" y="3888624"/>
            <a:ext cx="744776" cy="369332"/>
          </a:xfrm>
          <a:prstGeom prst="rect">
            <a:avLst/>
          </a:prstGeom>
          <a:noFill/>
        </p:spPr>
        <p:txBody>
          <a:bodyPr wrap="square" rtlCol="0">
            <a:spAutoFit/>
          </a:bodyPr>
          <a:lstStyle/>
          <a:p>
            <a:pPr algn="ctr"/>
            <a:r>
              <a:rPr lang="nb-NO" b="1" dirty="0">
                <a:solidFill>
                  <a:srgbClr val="0070C0"/>
                </a:solidFill>
              </a:rPr>
              <a:t>9B</a:t>
            </a:r>
          </a:p>
        </p:txBody>
      </p:sp>
      <p:sp>
        <p:nvSpPr>
          <p:cNvPr id="6" name="TekstSylinder 5">
            <a:extLst>
              <a:ext uri="{FF2B5EF4-FFF2-40B4-BE49-F238E27FC236}">
                <a16:creationId xmlns:a16="http://schemas.microsoft.com/office/drawing/2014/main" id="{7BDF9FC3-9D17-4DCD-4F86-FE6A9FA0AA8D}"/>
              </a:ext>
            </a:extLst>
          </p:cNvPr>
          <p:cNvSpPr txBox="1"/>
          <p:nvPr/>
        </p:nvSpPr>
        <p:spPr>
          <a:xfrm>
            <a:off x="11120058" y="4368817"/>
            <a:ext cx="744776" cy="369332"/>
          </a:xfrm>
          <a:prstGeom prst="rect">
            <a:avLst/>
          </a:prstGeom>
          <a:noFill/>
        </p:spPr>
        <p:txBody>
          <a:bodyPr wrap="square" rtlCol="0">
            <a:spAutoFit/>
          </a:bodyPr>
          <a:lstStyle/>
          <a:p>
            <a:pPr algn="ctr"/>
            <a:r>
              <a:rPr lang="nb-NO" b="1" dirty="0">
                <a:solidFill>
                  <a:srgbClr val="0070C0"/>
                </a:solidFill>
              </a:rPr>
              <a:t>22</a:t>
            </a:r>
          </a:p>
        </p:txBody>
      </p:sp>
      <p:sp>
        <p:nvSpPr>
          <p:cNvPr id="10" name="TekstSylinder 9">
            <a:extLst>
              <a:ext uri="{FF2B5EF4-FFF2-40B4-BE49-F238E27FC236}">
                <a16:creationId xmlns:a16="http://schemas.microsoft.com/office/drawing/2014/main" id="{BB40978E-CCA3-0AC1-866D-49EC147A442D}"/>
              </a:ext>
            </a:extLst>
          </p:cNvPr>
          <p:cNvSpPr txBox="1"/>
          <p:nvPr/>
        </p:nvSpPr>
        <p:spPr>
          <a:xfrm>
            <a:off x="9638154" y="4380110"/>
            <a:ext cx="744776" cy="369332"/>
          </a:xfrm>
          <a:prstGeom prst="rect">
            <a:avLst/>
          </a:prstGeom>
          <a:noFill/>
        </p:spPr>
        <p:txBody>
          <a:bodyPr wrap="square" rtlCol="0">
            <a:spAutoFit/>
          </a:bodyPr>
          <a:lstStyle/>
          <a:p>
            <a:pPr algn="ctr"/>
            <a:r>
              <a:rPr lang="nb-NO" b="1" dirty="0">
                <a:solidFill>
                  <a:srgbClr val="0070C0"/>
                </a:solidFill>
              </a:rPr>
              <a:t>0221</a:t>
            </a:r>
          </a:p>
        </p:txBody>
      </p:sp>
      <p:sp>
        <p:nvSpPr>
          <p:cNvPr id="11" name="TekstSylinder 10">
            <a:extLst>
              <a:ext uri="{FF2B5EF4-FFF2-40B4-BE49-F238E27FC236}">
                <a16:creationId xmlns:a16="http://schemas.microsoft.com/office/drawing/2014/main" id="{D9CE948D-87DC-4E58-95C4-53DF7BEDD2EF}"/>
              </a:ext>
            </a:extLst>
          </p:cNvPr>
          <p:cNvSpPr txBox="1"/>
          <p:nvPr/>
        </p:nvSpPr>
        <p:spPr>
          <a:xfrm>
            <a:off x="9886688" y="5018898"/>
            <a:ext cx="744776" cy="369332"/>
          </a:xfrm>
          <a:prstGeom prst="rect">
            <a:avLst/>
          </a:prstGeom>
          <a:noFill/>
        </p:spPr>
        <p:txBody>
          <a:bodyPr wrap="square" rtlCol="0">
            <a:spAutoFit/>
          </a:bodyPr>
          <a:lstStyle/>
          <a:p>
            <a:pPr algn="ctr"/>
            <a:r>
              <a:rPr lang="nb-NO" b="1" dirty="0">
                <a:solidFill>
                  <a:srgbClr val="0070C0"/>
                </a:solidFill>
              </a:rPr>
              <a:t>26B</a:t>
            </a:r>
          </a:p>
        </p:txBody>
      </p:sp>
      <p:sp>
        <p:nvSpPr>
          <p:cNvPr id="12" name="TekstSylinder 11">
            <a:extLst>
              <a:ext uri="{FF2B5EF4-FFF2-40B4-BE49-F238E27FC236}">
                <a16:creationId xmlns:a16="http://schemas.microsoft.com/office/drawing/2014/main" id="{D01D269D-A99C-4C77-2298-F024FEC922BF}"/>
              </a:ext>
            </a:extLst>
          </p:cNvPr>
          <p:cNvSpPr txBox="1"/>
          <p:nvPr/>
        </p:nvSpPr>
        <p:spPr>
          <a:xfrm>
            <a:off x="9237453" y="5018898"/>
            <a:ext cx="744776" cy="369332"/>
          </a:xfrm>
          <a:prstGeom prst="rect">
            <a:avLst/>
          </a:prstGeom>
          <a:noFill/>
        </p:spPr>
        <p:txBody>
          <a:bodyPr wrap="square" rtlCol="0">
            <a:spAutoFit/>
          </a:bodyPr>
          <a:lstStyle/>
          <a:p>
            <a:pPr algn="ctr"/>
            <a:r>
              <a:rPr lang="nb-NO" b="1" dirty="0">
                <a:solidFill>
                  <a:srgbClr val="0070C0"/>
                </a:solidFill>
              </a:rPr>
              <a:t>25B</a:t>
            </a:r>
          </a:p>
        </p:txBody>
      </p:sp>
      <p:sp>
        <p:nvSpPr>
          <p:cNvPr id="13" name="TekstSylinder 12">
            <a:extLst>
              <a:ext uri="{FF2B5EF4-FFF2-40B4-BE49-F238E27FC236}">
                <a16:creationId xmlns:a16="http://schemas.microsoft.com/office/drawing/2014/main" id="{F005AC7B-031D-DA32-0BB9-DAAF1AAF2BB6}"/>
              </a:ext>
            </a:extLst>
          </p:cNvPr>
          <p:cNvSpPr txBox="1"/>
          <p:nvPr/>
        </p:nvSpPr>
        <p:spPr>
          <a:xfrm>
            <a:off x="8555960" y="5020740"/>
            <a:ext cx="744776" cy="369332"/>
          </a:xfrm>
          <a:prstGeom prst="rect">
            <a:avLst/>
          </a:prstGeom>
          <a:noFill/>
        </p:spPr>
        <p:txBody>
          <a:bodyPr wrap="square" rtlCol="0">
            <a:spAutoFit/>
          </a:bodyPr>
          <a:lstStyle/>
          <a:p>
            <a:pPr algn="ctr"/>
            <a:r>
              <a:rPr lang="nb-NO" b="1" dirty="0">
                <a:solidFill>
                  <a:srgbClr val="0070C0"/>
                </a:solidFill>
              </a:rPr>
              <a:t>23B</a:t>
            </a:r>
          </a:p>
        </p:txBody>
      </p:sp>
      <p:sp>
        <p:nvSpPr>
          <p:cNvPr id="14" name="TekstSylinder 13">
            <a:extLst>
              <a:ext uri="{FF2B5EF4-FFF2-40B4-BE49-F238E27FC236}">
                <a16:creationId xmlns:a16="http://schemas.microsoft.com/office/drawing/2014/main" id="{344724C2-B937-F0D5-B4ED-F1BCB163D305}"/>
              </a:ext>
            </a:extLst>
          </p:cNvPr>
          <p:cNvSpPr txBox="1"/>
          <p:nvPr/>
        </p:nvSpPr>
        <p:spPr>
          <a:xfrm>
            <a:off x="10128854" y="3865762"/>
            <a:ext cx="744776" cy="369332"/>
          </a:xfrm>
          <a:prstGeom prst="rect">
            <a:avLst/>
          </a:prstGeom>
          <a:noFill/>
        </p:spPr>
        <p:txBody>
          <a:bodyPr wrap="square" rtlCol="0">
            <a:spAutoFit/>
          </a:bodyPr>
          <a:lstStyle/>
          <a:p>
            <a:pPr algn="ctr"/>
            <a:r>
              <a:rPr lang="nb-NO" b="1" dirty="0">
                <a:solidFill>
                  <a:srgbClr val="0070C0"/>
                </a:solidFill>
              </a:rPr>
              <a:t>19</a:t>
            </a:r>
          </a:p>
        </p:txBody>
      </p:sp>
      <p:sp>
        <p:nvSpPr>
          <p:cNvPr id="15" name="TekstSylinder 14">
            <a:extLst>
              <a:ext uri="{FF2B5EF4-FFF2-40B4-BE49-F238E27FC236}">
                <a16:creationId xmlns:a16="http://schemas.microsoft.com/office/drawing/2014/main" id="{034A47E1-1E90-E665-C8E7-ACD69FDC52D4}"/>
              </a:ext>
            </a:extLst>
          </p:cNvPr>
          <p:cNvSpPr txBox="1"/>
          <p:nvPr/>
        </p:nvSpPr>
        <p:spPr>
          <a:xfrm>
            <a:off x="10659674" y="3109135"/>
            <a:ext cx="744776" cy="369332"/>
          </a:xfrm>
          <a:prstGeom prst="rect">
            <a:avLst/>
          </a:prstGeom>
          <a:noFill/>
        </p:spPr>
        <p:txBody>
          <a:bodyPr wrap="square" rtlCol="0">
            <a:spAutoFit/>
          </a:bodyPr>
          <a:lstStyle/>
          <a:p>
            <a:pPr algn="ctr"/>
            <a:r>
              <a:rPr lang="nb-NO" b="1" dirty="0">
                <a:solidFill>
                  <a:srgbClr val="0070C0"/>
                </a:solidFill>
              </a:rPr>
              <a:t>18B</a:t>
            </a:r>
          </a:p>
        </p:txBody>
      </p:sp>
      <p:sp>
        <p:nvSpPr>
          <p:cNvPr id="16" name="TekstSylinder 15">
            <a:extLst>
              <a:ext uri="{FF2B5EF4-FFF2-40B4-BE49-F238E27FC236}">
                <a16:creationId xmlns:a16="http://schemas.microsoft.com/office/drawing/2014/main" id="{150E7409-D932-C518-8B47-5B98C10F5957}"/>
              </a:ext>
            </a:extLst>
          </p:cNvPr>
          <p:cNvSpPr txBox="1"/>
          <p:nvPr/>
        </p:nvSpPr>
        <p:spPr>
          <a:xfrm>
            <a:off x="9019262" y="827195"/>
            <a:ext cx="744776" cy="369332"/>
          </a:xfrm>
          <a:prstGeom prst="rect">
            <a:avLst/>
          </a:prstGeom>
          <a:noFill/>
        </p:spPr>
        <p:txBody>
          <a:bodyPr wrap="square" rtlCol="0">
            <a:spAutoFit/>
          </a:bodyPr>
          <a:lstStyle/>
          <a:p>
            <a:pPr algn="ctr"/>
            <a:r>
              <a:rPr lang="nb-NO" b="1" dirty="0">
                <a:solidFill>
                  <a:srgbClr val="0070C0"/>
                </a:solidFill>
              </a:rPr>
              <a:t>11B</a:t>
            </a:r>
          </a:p>
        </p:txBody>
      </p:sp>
      <p:sp>
        <p:nvSpPr>
          <p:cNvPr id="17" name="TekstSylinder 16">
            <a:extLst>
              <a:ext uri="{FF2B5EF4-FFF2-40B4-BE49-F238E27FC236}">
                <a16:creationId xmlns:a16="http://schemas.microsoft.com/office/drawing/2014/main" id="{453538BB-377D-5D42-E5CC-E009824CE483}"/>
              </a:ext>
            </a:extLst>
          </p:cNvPr>
          <p:cNvSpPr txBox="1"/>
          <p:nvPr/>
        </p:nvSpPr>
        <p:spPr>
          <a:xfrm>
            <a:off x="9019262" y="227822"/>
            <a:ext cx="744776" cy="369332"/>
          </a:xfrm>
          <a:prstGeom prst="rect">
            <a:avLst/>
          </a:prstGeom>
          <a:noFill/>
        </p:spPr>
        <p:txBody>
          <a:bodyPr wrap="square" rtlCol="0">
            <a:spAutoFit/>
          </a:bodyPr>
          <a:lstStyle/>
          <a:p>
            <a:pPr algn="ctr"/>
            <a:r>
              <a:rPr lang="nb-NO" b="1" dirty="0">
                <a:solidFill>
                  <a:srgbClr val="0070C0"/>
                </a:solidFill>
              </a:rPr>
              <a:t>10B</a:t>
            </a:r>
          </a:p>
        </p:txBody>
      </p:sp>
      <p:cxnSp>
        <p:nvCxnSpPr>
          <p:cNvPr id="19" name="Rett linje 18">
            <a:extLst>
              <a:ext uri="{FF2B5EF4-FFF2-40B4-BE49-F238E27FC236}">
                <a16:creationId xmlns:a16="http://schemas.microsoft.com/office/drawing/2014/main" id="{E3360829-D1A8-5C05-3C4C-D0116DC6285F}"/>
              </a:ext>
            </a:extLst>
          </p:cNvPr>
          <p:cNvCxnSpPr>
            <a:cxnSpLocks/>
          </p:cNvCxnSpPr>
          <p:nvPr/>
        </p:nvCxnSpPr>
        <p:spPr>
          <a:xfrm flipH="1">
            <a:off x="9928816" y="6456153"/>
            <a:ext cx="702648" cy="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0" name="Rett linje 19">
            <a:extLst>
              <a:ext uri="{FF2B5EF4-FFF2-40B4-BE49-F238E27FC236}">
                <a16:creationId xmlns:a16="http://schemas.microsoft.com/office/drawing/2014/main" id="{EAD7404A-DA75-1DC7-EC0E-D9987A52A0D8}"/>
              </a:ext>
            </a:extLst>
          </p:cNvPr>
          <p:cNvCxnSpPr>
            <a:cxnSpLocks/>
          </p:cNvCxnSpPr>
          <p:nvPr/>
        </p:nvCxnSpPr>
        <p:spPr>
          <a:xfrm>
            <a:off x="9303670" y="3785968"/>
            <a:ext cx="0" cy="64807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1" name="Rett linje 20">
            <a:extLst>
              <a:ext uri="{FF2B5EF4-FFF2-40B4-BE49-F238E27FC236}">
                <a16:creationId xmlns:a16="http://schemas.microsoft.com/office/drawing/2014/main" id="{893589A2-215E-6F39-7DB4-49DDB598B178}"/>
              </a:ext>
            </a:extLst>
          </p:cNvPr>
          <p:cNvCxnSpPr>
            <a:cxnSpLocks/>
          </p:cNvCxnSpPr>
          <p:nvPr/>
        </p:nvCxnSpPr>
        <p:spPr>
          <a:xfrm flipH="1">
            <a:off x="10846638" y="3785281"/>
            <a:ext cx="6328" cy="68208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2" name="Rett linje 21">
            <a:extLst>
              <a:ext uri="{FF2B5EF4-FFF2-40B4-BE49-F238E27FC236}">
                <a16:creationId xmlns:a16="http://schemas.microsoft.com/office/drawing/2014/main" id="{72918968-8D7C-9886-2019-DAC326BED685}"/>
              </a:ext>
            </a:extLst>
          </p:cNvPr>
          <p:cNvCxnSpPr>
            <a:cxnSpLocks/>
          </p:cNvCxnSpPr>
          <p:nvPr/>
        </p:nvCxnSpPr>
        <p:spPr>
          <a:xfrm flipH="1">
            <a:off x="10631464" y="5080222"/>
            <a:ext cx="26706" cy="1346845"/>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3" name="Rett linje 22">
            <a:extLst>
              <a:ext uri="{FF2B5EF4-FFF2-40B4-BE49-F238E27FC236}">
                <a16:creationId xmlns:a16="http://schemas.microsoft.com/office/drawing/2014/main" id="{30C565C0-C201-C3BF-9724-9DD81F3D5809}"/>
              </a:ext>
            </a:extLst>
          </p:cNvPr>
          <p:cNvCxnSpPr>
            <a:cxnSpLocks/>
          </p:cNvCxnSpPr>
          <p:nvPr/>
        </p:nvCxnSpPr>
        <p:spPr>
          <a:xfrm>
            <a:off x="9928816" y="5079521"/>
            <a:ext cx="0" cy="1753754"/>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4" name="Rett linje 23">
            <a:extLst>
              <a:ext uri="{FF2B5EF4-FFF2-40B4-BE49-F238E27FC236}">
                <a16:creationId xmlns:a16="http://schemas.microsoft.com/office/drawing/2014/main" id="{AC969651-8B5C-80E1-63E2-0DA08D036E8A}"/>
              </a:ext>
            </a:extLst>
          </p:cNvPr>
          <p:cNvCxnSpPr>
            <a:cxnSpLocks/>
          </p:cNvCxnSpPr>
          <p:nvPr/>
        </p:nvCxnSpPr>
        <p:spPr>
          <a:xfrm>
            <a:off x="9335849" y="5065056"/>
            <a:ext cx="7015" cy="1773764"/>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5" name="Rett linje 24">
            <a:extLst>
              <a:ext uri="{FF2B5EF4-FFF2-40B4-BE49-F238E27FC236}">
                <a16:creationId xmlns:a16="http://schemas.microsoft.com/office/drawing/2014/main" id="{ABD3BDD6-F288-6923-4D16-10B46F031316}"/>
              </a:ext>
            </a:extLst>
          </p:cNvPr>
          <p:cNvCxnSpPr>
            <a:cxnSpLocks/>
          </p:cNvCxnSpPr>
          <p:nvPr/>
        </p:nvCxnSpPr>
        <p:spPr>
          <a:xfrm>
            <a:off x="8855686" y="4434113"/>
            <a:ext cx="1624195" cy="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6" name="Rett linje 25">
            <a:extLst>
              <a:ext uri="{FF2B5EF4-FFF2-40B4-BE49-F238E27FC236}">
                <a16:creationId xmlns:a16="http://schemas.microsoft.com/office/drawing/2014/main" id="{547208DE-3C3D-4995-B8B9-737ACDAEE373}"/>
              </a:ext>
            </a:extLst>
          </p:cNvPr>
          <p:cNvCxnSpPr>
            <a:cxnSpLocks/>
          </p:cNvCxnSpPr>
          <p:nvPr/>
        </p:nvCxnSpPr>
        <p:spPr>
          <a:xfrm>
            <a:off x="9673821" y="3152411"/>
            <a:ext cx="14311" cy="1267114"/>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8" name="Rett linje 27">
            <a:extLst>
              <a:ext uri="{FF2B5EF4-FFF2-40B4-BE49-F238E27FC236}">
                <a16:creationId xmlns:a16="http://schemas.microsoft.com/office/drawing/2014/main" id="{A9EC109C-9065-B847-085F-3113FE56E1F8}"/>
              </a:ext>
            </a:extLst>
          </p:cNvPr>
          <p:cNvCxnSpPr>
            <a:cxnSpLocks/>
          </p:cNvCxnSpPr>
          <p:nvPr/>
        </p:nvCxnSpPr>
        <p:spPr>
          <a:xfrm>
            <a:off x="9666991" y="268087"/>
            <a:ext cx="0" cy="1274963"/>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29" name="Rett linje 28">
            <a:extLst>
              <a:ext uri="{FF2B5EF4-FFF2-40B4-BE49-F238E27FC236}">
                <a16:creationId xmlns:a16="http://schemas.microsoft.com/office/drawing/2014/main" id="{92C16210-8AC8-4ED1-CD1E-DE765A15C0BC}"/>
              </a:ext>
            </a:extLst>
          </p:cNvPr>
          <p:cNvCxnSpPr>
            <a:cxnSpLocks/>
          </p:cNvCxnSpPr>
          <p:nvPr/>
        </p:nvCxnSpPr>
        <p:spPr>
          <a:xfrm>
            <a:off x="8060233" y="258199"/>
            <a:ext cx="0" cy="1284851"/>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41" name="Rett linje 40">
            <a:extLst>
              <a:ext uri="{FF2B5EF4-FFF2-40B4-BE49-F238E27FC236}">
                <a16:creationId xmlns:a16="http://schemas.microsoft.com/office/drawing/2014/main" id="{B78DCA3F-46A6-7BF2-65DE-4096AEEBBBD2}"/>
              </a:ext>
            </a:extLst>
          </p:cNvPr>
          <p:cNvCxnSpPr>
            <a:cxnSpLocks/>
          </p:cNvCxnSpPr>
          <p:nvPr/>
        </p:nvCxnSpPr>
        <p:spPr>
          <a:xfrm flipV="1">
            <a:off x="10393974" y="4420945"/>
            <a:ext cx="1814295" cy="13093"/>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43" name="Rett linje 42">
            <a:extLst>
              <a:ext uri="{FF2B5EF4-FFF2-40B4-BE49-F238E27FC236}">
                <a16:creationId xmlns:a16="http://schemas.microsoft.com/office/drawing/2014/main" id="{C4141187-24B0-BBB7-24D0-83CB5DE7DB16}"/>
              </a:ext>
            </a:extLst>
          </p:cNvPr>
          <p:cNvCxnSpPr>
            <a:cxnSpLocks/>
          </p:cNvCxnSpPr>
          <p:nvPr/>
        </p:nvCxnSpPr>
        <p:spPr>
          <a:xfrm>
            <a:off x="8546561" y="5062184"/>
            <a:ext cx="3547808" cy="10104"/>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50" name="Rett linje 49">
            <a:extLst>
              <a:ext uri="{FF2B5EF4-FFF2-40B4-BE49-F238E27FC236}">
                <a16:creationId xmlns:a16="http://schemas.microsoft.com/office/drawing/2014/main" id="{7DCDB0FF-F8D1-44E7-2D65-767248630199}"/>
              </a:ext>
            </a:extLst>
          </p:cNvPr>
          <p:cNvCxnSpPr>
            <a:cxnSpLocks/>
          </p:cNvCxnSpPr>
          <p:nvPr/>
        </p:nvCxnSpPr>
        <p:spPr>
          <a:xfrm>
            <a:off x="8546561" y="5033478"/>
            <a:ext cx="0" cy="1130033"/>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51" name="Rett linje 50">
            <a:extLst>
              <a:ext uri="{FF2B5EF4-FFF2-40B4-BE49-F238E27FC236}">
                <a16:creationId xmlns:a16="http://schemas.microsoft.com/office/drawing/2014/main" id="{8171C874-B32C-862E-A92F-FE870604EBD3}"/>
              </a:ext>
            </a:extLst>
          </p:cNvPr>
          <p:cNvCxnSpPr>
            <a:cxnSpLocks/>
          </p:cNvCxnSpPr>
          <p:nvPr/>
        </p:nvCxnSpPr>
        <p:spPr>
          <a:xfrm>
            <a:off x="12094369" y="4414114"/>
            <a:ext cx="0" cy="64807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52" name="Rett linje 51">
            <a:extLst>
              <a:ext uri="{FF2B5EF4-FFF2-40B4-BE49-F238E27FC236}">
                <a16:creationId xmlns:a16="http://schemas.microsoft.com/office/drawing/2014/main" id="{0C554D0A-A677-0E4E-A6E3-EDCAA8F687A7}"/>
              </a:ext>
            </a:extLst>
          </p:cNvPr>
          <p:cNvCxnSpPr>
            <a:cxnSpLocks/>
          </p:cNvCxnSpPr>
          <p:nvPr/>
        </p:nvCxnSpPr>
        <p:spPr>
          <a:xfrm>
            <a:off x="10482388" y="4431451"/>
            <a:ext cx="0" cy="64807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53" name="Rett linje 52">
            <a:extLst>
              <a:ext uri="{FF2B5EF4-FFF2-40B4-BE49-F238E27FC236}">
                <a16:creationId xmlns:a16="http://schemas.microsoft.com/office/drawing/2014/main" id="{B19CE840-E17A-5373-3F73-C1488F09F983}"/>
              </a:ext>
            </a:extLst>
          </p:cNvPr>
          <p:cNvCxnSpPr>
            <a:cxnSpLocks/>
          </p:cNvCxnSpPr>
          <p:nvPr/>
        </p:nvCxnSpPr>
        <p:spPr>
          <a:xfrm>
            <a:off x="8855686" y="4416986"/>
            <a:ext cx="0" cy="64807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55" name="Rett linje 54">
            <a:extLst>
              <a:ext uri="{FF2B5EF4-FFF2-40B4-BE49-F238E27FC236}">
                <a16:creationId xmlns:a16="http://schemas.microsoft.com/office/drawing/2014/main" id="{FE8D5E91-C3AD-3C6C-7803-538557295CCE}"/>
              </a:ext>
            </a:extLst>
          </p:cNvPr>
          <p:cNvCxnSpPr>
            <a:cxnSpLocks/>
          </p:cNvCxnSpPr>
          <p:nvPr/>
        </p:nvCxnSpPr>
        <p:spPr>
          <a:xfrm flipH="1">
            <a:off x="9300736" y="3785968"/>
            <a:ext cx="2891264" cy="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56" name="Rett linje 55">
            <a:extLst>
              <a:ext uri="{FF2B5EF4-FFF2-40B4-BE49-F238E27FC236}">
                <a16:creationId xmlns:a16="http://schemas.microsoft.com/office/drawing/2014/main" id="{F7C54007-EE2E-F15A-88BC-BE72E00AEFA8}"/>
              </a:ext>
            </a:extLst>
          </p:cNvPr>
          <p:cNvCxnSpPr>
            <a:cxnSpLocks/>
          </p:cNvCxnSpPr>
          <p:nvPr/>
        </p:nvCxnSpPr>
        <p:spPr>
          <a:xfrm flipH="1">
            <a:off x="9638154" y="3165508"/>
            <a:ext cx="1633487" cy="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57" name="Rett linje 56">
            <a:extLst>
              <a:ext uri="{FF2B5EF4-FFF2-40B4-BE49-F238E27FC236}">
                <a16:creationId xmlns:a16="http://schemas.microsoft.com/office/drawing/2014/main" id="{EA3E4E9C-77CE-F119-31C2-CF54CC581F29}"/>
              </a:ext>
            </a:extLst>
          </p:cNvPr>
          <p:cNvCxnSpPr>
            <a:cxnSpLocks/>
          </p:cNvCxnSpPr>
          <p:nvPr/>
        </p:nvCxnSpPr>
        <p:spPr>
          <a:xfrm flipH="1">
            <a:off x="8024785" y="1543050"/>
            <a:ext cx="1649036" cy="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58" name="Rett linje 57">
            <a:extLst>
              <a:ext uri="{FF2B5EF4-FFF2-40B4-BE49-F238E27FC236}">
                <a16:creationId xmlns:a16="http://schemas.microsoft.com/office/drawing/2014/main" id="{53DEB92C-C344-7894-960E-AB43E15F0EC6}"/>
              </a:ext>
            </a:extLst>
          </p:cNvPr>
          <p:cNvCxnSpPr>
            <a:cxnSpLocks/>
          </p:cNvCxnSpPr>
          <p:nvPr/>
        </p:nvCxnSpPr>
        <p:spPr>
          <a:xfrm flipH="1">
            <a:off x="8089237" y="900624"/>
            <a:ext cx="1548917" cy="26974"/>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59" name="Rett linje 58">
            <a:extLst>
              <a:ext uri="{FF2B5EF4-FFF2-40B4-BE49-F238E27FC236}">
                <a16:creationId xmlns:a16="http://schemas.microsoft.com/office/drawing/2014/main" id="{1055C25C-4E24-BA6B-D1C4-69F3E655F7D3}"/>
              </a:ext>
            </a:extLst>
          </p:cNvPr>
          <p:cNvCxnSpPr>
            <a:cxnSpLocks/>
          </p:cNvCxnSpPr>
          <p:nvPr/>
        </p:nvCxnSpPr>
        <p:spPr>
          <a:xfrm flipH="1">
            <a:off x="8060233" y="268087"/>
            <a:ext cx="1613588" cy="2024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68" name="Rett linje 67">
            <a:extLst>
              <a:ext uri="{FF2B5EF4-FFF2-40B4-BE49-F238E27FC236}">
                <a16:creationId xmlns:a16="http://schemas.microsoft.com/office/drawing/2014/main" id="{DEDB2CE6-C9C6-2615-8033-E210484C4CA0}"/>
              </a:ext>
            </a:extLst>
          </p:cNvPr>
          <p:cNvCxnSpPr>
            <a:cxnSpLocks/>
          </p:cNvCxnSpPr>
          <p:nvPr/>
        </p:nvCxnSpPr>
        <p:spPr>
          <a:xfrm flipH="1">
            <a:off x="9320246" y="6833275"/>
            <a:ext cx="608570" cy="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69" name="Rett linje 68">
            <a:extLst>
              <a:ext uri="{FF2B5EF4-FFF2-40B4-BE49-F238E27FC236}">
                <a16:creationId xmlns:a16="http://schemas.microsoft.com/office/drawing/2014/main" id="{DB55E567-F6F8-78AD-0A83-46BB536C0848}"/>
              </a:ext>
            </a:extLst>
          </p:cNvPr>
          <p:cNvCxnSpPr>
            <a:cxnSpLocks/>
          </p:cNvCxnSpPr>
          <p:nvPr/>
        </p:nvCxnSpPr>
        <p:spPr>
          <a:xfrm flipH="1">
            <a:off x="8512547" y="6163511"/>
            <a:ext cx="788189" cy="0"/>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74" name="Rett linje 73">
            <a:extLst>
              <a:ext uri="{FF2B5EF4-FFF2-40B4-BE49-F238E27FC236}">
                <a16:creationId xmlns:a16="http://schemas.microsoft.com/office/drawing/2014/main" id="{68A1627D-4222-AB30-D8DB-4BD863416B99}"/>
              </a:ext>
            </a:extLst>
          </p:cNvPr>
          <p:cNvCxnSpPr>
            <a:cxnSpLocks/>
          </p:cNvCxnSpPr>
          <p:nvPr/>
        </p:nvCxnSpPr>
        <p:spPr>
          <a:xfrm flipH="1">
            <a:off x="11293942" y="3152411"/>
            <a:ext cx="3875" cy="620464"/>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cxnSp>
        <p:nvCxnSpPr>
          <p:cNvPr id="77" name="Rett linje 76">
            <a:extLst>
              <a:ext uri="{FF2B5EF4-FFF2-40B4-BE49-F238E27FC236}">
                <a16:creationId xmlns:a16="http://schemas.microsoft.com/office/drawing/2014/main" id="{CD32CF09-80ED-484D-9730-6EB2EC228016}"/>
              </a:ext>
            </a:extLst>
          </p:cNvPr>
          <p:cNvCxnSpPr>
            <a:cxnSpLocks/>
          </p:cNvCxnSpPr>
          <p:nvPr/>
        </p:nvCxnSpPr>
        <p:spPr>
          <a:xfrm flipH="1">
            <a:off x="12190062" y="3767161"/>
            <a:ext cx="1938" cy="653074"/>
          </a:xfrm>
          <a:prstGeom prst="line">
            <a:avLst/>
          </a:prstGeom>
          <a:ln w="57150">
            <a:solidFill>
              <a:srgbClr val="4472C4"/>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997654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e 8" descr="Et bilde som inneholder grotte, natur, utendørs, fjell&#10;&#10;KI-generert innhold kan være feil.">
            <a:extLst>
              <a:ext uri="{FF2B5EF4-FFF2-40B4-BE49-F238E27FC236}">
                <a16:creationId xmlns:a16="http://schemas.microsoft.com/office/drawing/2014/main" id="{4D2385A9-FE55-1033-3FE7-CF7844768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04631" y="859876"/>
            <a:ext cx="6863163" cy="5147373"/>
          </a:xfrm>
          <a:prstGeom prst="rect">
            <a:avLst/>
          </a:prstGeom>
        </p:spPr>
      </p:pic>
      <p:sp>
        <p:nvSpPr>
          <p:cNvPr id="24" name="Freeform: Shape 43">
            <a:extLst>
              <a:ext uri="{FF2B5EF4-FFF2-40B4-BE49-F238E27FC236}">
                <a16:creationId xmlns:a16="http://schemas.microsoft.com/office/drawing/2014/main" id="{DF6B6FA5-FF53-7E9C-E72A-0DF266320E43}"/>
              </a:ext>
            </a:extLst>
          </p:cNvPr>
          <p:cNvSpPr/>
          <p:nvPr/>
        </p:nvSpPr>
        <p:spPr>
          <a:xfrm flipH="1">
            <a:off x="-64891" y="5443540"/>
            <a:ext cx="5165527" cy="1412479"/>
          </a:xfrm>
          <a:custGeom>
            <a:avLst/>
            <a:gdLst>
              <a:gd name="connsiteX0" fmla="*/ 0 w 4859658"/>
              <a:gd name="connsiteY0" fmla="*/ 0 h 2474737"/>
              <a:gd name="connsiteX1" fmla="*/ 4447194 w 4859658"/>
              <a:gd name="connsiteY1" fmla="*/ 0 h 2474737"/>
              <a:gd name="connsiteX2" fmla="*/ 4859658 w 4859658"/>
              <a:gd name="connsiteY2" fmla="*/ 412464 h 2474737"/>
              <a:gd name="connsiteX3" fmla="*/ 4859658 w 4859658"/>
              <a:gd name="connsiteY3" fmla="*/ 2474737 h 2474737"/>
              <a:gd name="connsiteX4" fmla="*/ 412464 w 4859658"/>
              <a:gd name="connsiteY4" fmla="*/ 2474737 h 2474737"/>
              <a:gd name="connsiteX5" fmla="*/ 0 w 4859658"/>
              <a:gd name="connsiteY5" fmla="*/ 2062273 h 247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9658" h="2474737">
                <a:moveTo>
                  <a:pt x="0" y="0"/>
                </a:moveTo>
                <a:lnTo>
                  <a:pt x="4447194" y="0"/>
                </a:lnTo>
                <a:lnTo>
                  <a:pt x="4859658" y="412464"/>
                </a:lnTo>
                <a:lnTo>
                  <a:pt x="4859658" y="2474737"/>
                </a:lnTo>
                <a:lnTo>
                  <a:pt x="412464" y="2474737"/>
                </a:lnTo>
                <a:lnTo>
                  <a:pt x="0" y="2062273"/>
                </a:lnTo>
                <a:close/>
              </a:path>
            </a:pathLst>
          </a:custGeom>
          <a:solidFill>
            <a:srgbClr val="3D5A80"/>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6" name="TextBox 115">
            <a:extLst>
              <a:ext uri="{FF2B5EF4-FFF2-40B4-BE49-F238E27FC236}">
                <a16:creationId xmlns:a16="http://schemas.microsoft.com/office/drawing/2014/main" id="{5140C557-08E0-46B1-B75A-92D5B76BA508}"/>
              </a:ext>
            </a:extLst>
          </p:cNvPr>
          <p:cNvSpPr txBox="1"/>
          <p:nvPr/>
        </p:nvSpPr>
        <p:spPr>
          <a:xfrm>
            <a:off x="-373587" y="5766038"/>
            <a:ext cx="5062281" cy="461665"/>
          </a:xfrm>
          <a:prstGeom prst="rect">
            <a:avLst/>
          </a:prstGeom>
          <a:noFill/>
        </p:spPr>
        <p:txBody>
          <a:bodyPr wrap="square" rtlCol="0">
            <a:spAutoFit/>
          </a:bodyPr>
          <a:lstStyle>
            <a:defPPr>
              <a:defRPr lang="en-US"/>
            </a:defPPr>
            <a:lvl1pPr>
              <a:defRPr sz="2800" b="1" spc="50">
                <a:solidFill>
                  <a:srgbClr val="222222"/>
                </a:solidFill>
                <a:latin typeface="Montserrat" panose="00000500000000000000" pitchFamily="2" charset="0"/>
                <a:ea typeface="Roboto" panose="02000000000000000000" pitchFamily="2" charset="0"/>
                <a:cs typeface="Poppins SemiBold" pitchFamily="2" charset="77"/>
              </a:defRPr>
            </a:lvl1pPr>
          </a:lstStyle>
          <a:p>
            <a:pPr algn="ctr"/>
            <a:r>
              <a:rPr lang="en-US" sz="2400" dirty="0">
                <a:solidFill>
                  <a:schemeClr val="bg1"/>
                </a:solidFill>
              </a:rPr>
              <a:t>MINERALS OCCURENCES</a:t>
            </a:r>
          </a:p>
        </p:txBody>
      </p:sp>
      <p:graphicFrame>
        <p:nvGraphicFramePr>
          <p:cNvPr id="4" name="Tabell 4">
            <a:extLst>
              <a:ext uri="{FF2B5EF4-FFF2-40B4-BE49-F238E27FC236}">
                <a16:creationId xmlns:a16="http://schemas.microsoft.com/office/drawing/2014/main" id="{FF2262FF-6052-A0C1-47A2-F249F5784F9D}"/>
              </a:ext>
            </a:extLst>
          </p:cNvPr>
          <p:cNvGraphicFramePr>
            <a:graphicFrameLocks noGrp="1"/>
          </p:cNvGraphicFramePr>
          <p:nvPr>
            <p:extLst>
              <p:ext uri="{D42A27DB-BD31-4B8C-83A1-F6EECF244321}">
                <p14:modId xmlns:p14="http://schemas.microsoft.com/office/powerpoint/2010/main" val="1187282002"/>
              </p:ext>
            </p:extLst>
          </p:nvPr>
        </p:nvGraphicFramePr>
        <p:xfrm>
          <a:off x="5336437" y="3240868"/>
          <a:ext cx="5307748" cy="3213576"/>
        </p:xfrm>
        <a:graphic>
          <a:graphicData uri="http://schemas.openxmlformats.org/drawingml/2006/table">
            <a:tbl>
              <a:tblPr firstRow="1" bandRow="1">
                <a:tableStyleId>{5C22544A-7EE6-4342-B048-85BDC9FD1C3A}</a:tableStyleId>
              </a:tblPr>
              <a:tblGrid>
                <a:gridCol w="1468280">
                  <a:extLst>
                    <a:ext uri="{9D8B030D-6E8A-4147-A177-3AD203B41FA5}">
                      <a16:colId xmlns:a16="http://schemas.microsoft.com/office/drawing/2014/main" val="3326132880"/>
                    </a:ext>
                  </a:extLst>
                </a:gridCol>
                <a:gridCol w="1332011">
                  <a:extLst>
                    <a:ext uri="{9D8B030D-6E8A-4147-A177-3AD203B41FA5}">
                      <a16:colId xmlns:a16="http://schemas.microsoft.com/office/drawing/2014/main" val="1739413073"/>
                    </a:ext>
                  </a:extLst>
                </a:gridCol>
                <a:gridCol w="1128713">
                  <a:extLst>
                    <a:ext uri="{9D8B030D-6E8A-4147-A177-3AD203B41FA5}">
                      <a16:colId xmlns:a16="http://schemas.microsoft.com/office/drawing/2014/main" val="796586566"/>
                    </a:ext>
                  </a:extLst>
                </a:gridCol>
                <a:gridCol w="1378744">
                  <a:extLst>
                    <a:ext uri="{9D8B030D-6E8A-4147-A177-3AD203B41FA5}">
                      <a16:colId xmlns:a16="http://schemas.microsoft.com/office/drawing/2014/main" val="3186211875"/>
                    </a:ext>
                  </a:extLst>
                </a:gridCol>
              </a:tblGrid>
              <a:tr h="253360">
                <a:tc>
                  <a:txBody>
                    <a:bodyPr/>
                    <a:lstStyle/>
                    <a:p>
                      <a:pPr algn="l"/>
                      <a:r>
                        <a:rPr lang="nb-NO" sz="1000" dirty="0">
                          <a:latin typeface="Montserrat" panose="00000500000000000000" pitchFamily="2" charset="0"/>
                        </a:rPr>
                        <a:t>ELEMENT</a:t>
                      </a:r>
                    </a:p>
                  </a:txBody>
                  <a:tcPr>
                    <a:solidFill>
                      <a:srgbClr val="3D5A80"/>
                    </a:solidFill>
                  </a:tcPr>
                </a:tc>
                <a:tc>
                  <a:txBody>
                    <a:bodyPr/>
                    <a:lstStyle/>
                    <a:p>
                      <a:pPr algn="ctr"/>
                      <a:r>
                        <a:rPr lang="nb-NO" sz="1000">
                          <a:latin typeface="Montserrat" panose="00000500000000000000" pitchFamily="2" charset="0"/>
                        </a:rPr>
                        <a:t>UNIT</a:t>
                      </a:r>
                    </a:p>
                  </a:txBody>
                  <a:tcPr>
                    <a:solidFill>
                      <a:srgbClr val="3D5A80"/>
                    </a:solidFill>
                  </a:tcPr>
                </a:tc>
                <a:tc>
                  <a:txBody>
                    <a:bodyPr/>
                    <a:lstStyle/>
                    <a:p>
                      <a:pPr algn="ctr"/>
                      <a:r>
                        <a:rPr lang="nb-NO" sz="1000">
                          <a:latin typeface="Montserrat" panose="00000500000000000000" pitchFamily="2" charset="0"/>
                        </a:rPr>
                        <a:t>MOKK</a:t>
                      </a:r>
                    </a:p>
                  </a:txBody>
                  <a:tcPr>
                    <a:solidFill>
                      <a:srgbClr val="3D5A80"/>
                    </a:solidFill>
                  </a:tcPr>
                </a:tc>
                <a:tc>
                  <a:txBody>
                    <a:bodyPr/>
                    <a:lstStyle/>
                    <a:p>
                      <a:pPr algn="ctr"/>
                      <a:r>
                        <a:rPr lang="nb-NO" sz="1000" dirty="0">
                          <a:latin typeface="Montserrat" panose="00000500000000000000" pitchFamily="2" charset="0"/>
                        </a:rPr>
                        <a:t>SKRATTÅS</a:t>
                      </a:r>
                    </a:p>
                  </a:txBody>
                  <a:tcPr>
                    <a:solidFill>
                      <a:srgbClr val="3D5A80"/>
                    </a:solidFill>
                  </a:tcPr>
                </a:tc>
                <a:extLst>
                  <a:ext uri="{0D108BD9-81ED-4DB2-BD59-A6C34878D82A}">
                    <a16:rowId xmlns:a16="http://schemas.microsoft.com/office/drawing/2014/main" val="246892636"/>
                  </a:ext>
                </a:extLst>
              </a:tr>
              <a:tr h="211444">
                <a:tc>
                  <a:txBody>
                    <a:bodyPr/>
                    <a:lstStyle/>
                    <a:p>
                      <a:pPr lvl="0" algn="l" fontAlgn="b"/>
                      <a:r>
                        <a:rPr lang="nb-NO" sz="1100" b="1" i="0" u="none" strike="noStrike" dirty="0">
                          <a:solidFill>
                            <a:srgbClr val="000000"/>
                          </a:solidFill>
                          <a:effectLst/>
                          <a:latin typeface="Montserrat" panose="00000500000000000000" pitchFamily="2" charset="0"/>
                        </a:rPr>
                        <a:t> </a:t>
                      </a:r>
                      <a:r>
                        <a:rPr lang="nb-NO" sz="1100" b="1" i="0" u="none" strike="noStrike" dirty="0" err="1">
                          <a:solidFill>
                            <a:srgbClr val="000000"/>
                          </a:solidFill>
                          <a:effectLst/>
                          <a:latin typeface="Montserrat" panose="00000500000000000000" pitchFamily="2" charset="0"/>
                        </a:rPr>
                        <a:t>Cu</a:t>
                      </a:r>
                      <a:r>
                        <a:rPr lang="nb-NO" sz="1100" b="0" i="0" u="none" strike="noStrike" dirty="0">
                          <a:solidFill>
                            <a:srgbClr val="000000"/>
                          </a:solidFill>
                          <a:effectLst/>
                          <a:latin typeface="Montserrat" panose="00000500000000000000" pitchFamily="2" charset="0"/>
                        </a:rPr>
                        <a:t> (Copper)</a:t>
                      </a:r>
                    </a:p>
                  </a:txBody>
                  <a:tcPr marL="9525" marR="9525" marT="9525" marB="0" anchor="ctr"/>
                </a:tc>
                <a:tc>
                  <a:txBody>
                    <a:bodyPr/>
                    <a:lstStyle/>
                    <a:p>
                      <a:pPr algn="ctr" fontAlgn="ctr"/>
                      <a:r>
                        <a:rPr lang="nb-NO" sz="1050" b="0" i="0" u="none" strike="noStrike" dirty="0">
                          <a:solidFill>
                            <a:srgbClr val="000000"/>
                          </a:solidFill>
                          <a:effectLst/>
                          <a:latin typeface="Montserrat" panose="00000500000000000000" pitchFamily="2" charset="0"/>
                        </a:rPr>
                        <a:t>%</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7,95</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7,01</a:t>
                      </a:r>
                    </a:p>
                  </a:txBody>
                  <a:tcPr marL="9525" marR="9525" marT="9525" marB="0" anchor="ctr"/>
                </a:tc>
                <a:extLst>
                  <a:ext uri="{0D108BD9-81ED-4DB2-BD59-A6C34878D82A}">
                    <a16:rowId xmlns:a16="http://schemas.microsoft.com/office/drawing/2014/main" val="468718457"/>
                  </a:ext>
                </a:extLst>
              </a:tr>
              <a:tr h="211444">
                <a:tc>
                  <a:txBody>
                    <a:bodyPr/>
                    <a:lstStyle/>
                    <a:p>
                      <a:pPr lvl="0" algn="l" fontAlgn="b"/>
                      <a:r>
                        <a:rPr lang="nb-NO" sz="1100" b="1" i="0" u="none" strike="noStrike" dirty="0">
                          <a:solidFill>
                            <a:srgbClr val="000000"/>
                          </a:solidFill>
                          <a:effectLst/>
                          <a:latin typeface="Montserrat" panose="00000500000000000000" pitchFamily="2" charset="0"/>
                        </a:rPr>
                        <a:t> </a:t>
                      </a:r>
                      <a:r>
                        <a:rPr lang="nb-NO" sz="1100" b="1" i="0" u="none" strike="noStrike" dirty="0" err="1">
                          <a:solidFill>
                            <a:srgbClr val="000000"/>
                          </a:solidFill>
                          <a:effectLst/>
                          <a:latin typeface="Montserrat" panose="00000500000000000000" pitchFamily="2" charset="0"/>
                        </a:rPr>
                        <a:t>Zn</a:t>
                      </a:r>
                      <a:r>
                        <a:rPr lang="nb-NO" sz="1100" b="0" i="0" u="none" strike="noStrike" dirty="0">
                          <a:solidFill>
                            <a:srgbClr val="000000"/>
                          </a:solidFill>
                          <a:effectLst/>
                          <a:latin typeface="Montserrat" panose="00000500000000000000" pitchFamily="2" charset="0"/>
                        </a:rPr>
                        <a:t> (Zinc)</a:t>
                      </a:r>
                    </a:p>
                  </a:txBody>
                  <a:tcPr marL="9525" marR="9525" marT="9525" marB="0" anchor="ctr"/>
                </a:tc>
                <a:tc>
                  <a:txBody>
                    <a:bodyPr/>
                    <a:lstStyle/>
                    <a:p>
                      <a:pPr algn="ctr" fontAlgn="ctr"/>
                      <a:r>
                        <a:rPr lang="nb-NO" sz="1050" b="0" i="0" u="none" strike="noStrike" dirty="0">
                          <a:solidFill>
                            <a:srgbClr val="000000"/>
                          </a:solidFill>
                          <a:effectLst/>
                          <a:latin typeface="Montserrat" panose="00000500000000000000" pitchFamily="2" charset="0"/>
                        </a:rPr>
                        <a:t>%</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1,24</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28,8</a:t>
                      </a:r>
                    </a:p>
                  </a:txBody>
                  <a:tcPr marL="9525" marR="9525" marT="9525" marB="0" anchor="ctr"/>
                </a:tc>
                <a:extLst>
                  <a:ext uri="{0D108BD9-81ED-4DB2-BD59-A6C34878D82A}">
                    <a16:rowId xmlns:a16="http://schemas.microsoft.com/office/drawing/2014/main" val="3131505267"/>
                  </a:ext>
                </a:extLst>
              </a:tr>
              <a:tr h="211444">
                <a:tc>
                  <a:txBody>
                    <a:bodyPr/>
                    <a:lstStyle/>
                    <a:p>
                      <a:pPr lvl="0" algn="l" fontAlgn="b"/>
                      <a:r>
                        <a:rPr lang="nb-NO" sz="1100" b="1" i="0" u="none" strike="noStrike">
                          <a:solidFill>
                            <a:srgbClr val="000000"/>
                          </a:solidFill>
                          <a:effectLst/>
                          <a:latin typeface="Montserrat" panose="00000500000000000000" pitchFamily="2" charset="0"/>
                        </a:rPr>
                        <a:t> Pb</a:t>
                      </a:r>
                      <a:r>
                        <a:rPr lang="nb-NO" sz="1100" b="0" i="0" u="none" strike="noStrike">
                          <a:solidFill>
                            <a:srgbClr val="000000"/>
                          </a:solidFill>
                          <a:effectLst/>
                          <a:latin typeface="Montserrat" panose="00000500000000000000" pitchFamily="2" charset="0"/>
                        </a:rPr>
                        <a:t> (Lead)</a:t>
                      </a:r>
                    </a:p>
                  </a:txBody>
                  <a:tcPr marL="9525" marR="9525" marT="9525" marB="0" anchor="ctr"/>
                </a:tc>
                <a:tc>
                  <a:txBody>
                    <a:bodyPr/>
                    <a:lstStyle/>
                    <a:p>
                      <a:pPr algn="ctr" fontAlgn="ctr"/>
                      <a:r>
                        <a:rPr lang="nb-NO" sz="1050" b="0" i="0" u="none" strike="noStrike" dirty="0">
                          <a:solidFill>
                            <a:srgbClr val="000000"/>
                          </a:solidFill>
                          <a:effectLst/>
                          <a:latin typeface="Montserrat" panose="00000500000000000000" pitchFamily="2" charset="0"/>
                        </a:rPr>
                        <a:t>%</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0,005</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9</a:t>
                      </a:r>
                    </a:p>
                  </a:txBody>
                  <a:tcPr marL="9525" marR="9525" marT="9525" marB="0" anchor="ctr"/>
                </a:tc>
                <a:extLst>
                  <a:ext uri="{0D108BD9-81ED-4DB2-BD59-A6C34878D82A}">
                    <a16:rowId xmlns:a16="http://schemas.microsoft.com/office/drawing/2014/main" val="3188336793"/>
                  </a:ext>
                </a:extLst>
              </a:tr>
              <a:tr h="211444">
                <a:tc>
                  <a:txBody>
                    <a:bodyPr/>
                    <a:lstStyle/>
                    <a:p>
                      <a:pPr lvl="0" algn="l" fontAlgn="b"/>
                      <a:r>
                        <a:rPr lang="nb-NO" sz="1100" b="1" i="0" u="none" strike="noStrike">
                          <a:solidFill>
                            <a:srgbClr val="000000"/>
                          </a:solidFill>
                          <a:effectLst/>
                          <a:latin typeface="Montserrat" panose="00000500000000000000" pitchFamily="2" charset="0"/>
                        </a:rPr>
                        <a:t> Ag</a:t>
                      </a:r>
                      <a:r>
                        <a:rPr lang="nb-NO" sz="1100" b="0" i="0" u="none" strike="noStrike">
                          <a:solidFill>
                            <a:srgbClr val="000000"/>
                          </a:solidFill>
                          <a:effectLst/>
                          <a:latin typeface="Montserrat" panose="00000500000000000000" pitchFamily="2" charset="0"/>
                        </a:rPr>
                        <a:t> (Silver)</a:t>
                      </a:r>
                    </a:p>
                  </a:txBody>
                  <a:tcPr marL="9525" marR="9525" marT="9525" marB="0" anchor="ctr"/>
                </a:tc>
                <a:tc>
                  <a:txBody>
                    <a:bodyPr/>
                    <a:lstStyle/>
                    <a:p>
                      <a:pPr algn="ctr" fontAlgn="ctr"/>
                      <a:r>
                        <a:rPr lang="nb-NO" sz="1050" b="0" i="0" u="none" strike="noStrike" err="1">
                          <a:solidFill>
                            <a:srgbClr val="000000"/>
                          </a:solidFill>
                          <a:effectLst/>
                          <a:latin typeface="Montserrat" panose="00000500000000000000" pitchFamily="2" charset="0"/>
                        </a:rPr>
                        <a:t>ppm</a:t>
                      </a:r>
                      <a:endParaRPr lang="nb-NO" sz="1050" b="0" i="0" u="none" strike="noStrike">
                        <a:solidFill>
                          <a:srgbClr val="000000"/>
                        </a:solidFill>
                        <a:effectLst/>
                        <a:latin typeface="Montserrat" panose="00000500000000000000" pitchFamily="2" charset="0"/>
                      </a:endParaRP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12,45</a:t>
                      </a:r>
                    </a:p>
                  </a:txBody>
                  <a:tcPr marL="9525" marR="9525" marT="9525" marB="0" anchor="ctr"/>
                </a:tc>
                <a:tc>
                  <a:txBody>
                    <a:bodyPr/>
                    <a:lstStyle/>
                    <a:p>
                      <a:pPr algn="ctr" fontAlgn="b"/>
                      <a:r>
                        <a:rPr lang="nb-NO" sz="1050" b="0" i="0" u="none" strike="noStrike">
                          <a:solidFill>
                            <a:srgbClr val="000000"/>
                          </a:solidFill>
                          <a:effectLst/>
                          <a:latin typeface="Montserrat" panose="00000500000000000000" pitchFamily="2" charset="0"/>
                        </a:rPr>
                        <a:t>539</a:t>
                      </a:r>
                    </a:p>
                  </a:txBody>
                  <a:tcPr marL="9525" marR="9525" marT="9525" marB="0" anchor="ctr"/>
                </a:tc>
                <a:extLst>
                  <a:ext uri="{0D108BD9-81ED-4DB2-BD59-A6C34878D82A}">
                    <a16:rowId xmlns:a16="http://schemas.microsoft.com/office/drawing/2014/main" val="2645299856"/>
                  </a:ext>
                </a:extLst>
              </a:tr>
              <a:tr h="211444">
                <a:tc>
                  <a:txBody>
                    <a:bodyPr/>
                    <a:lstStyle/>
                    <a:p>
                      <a:pPr lvl="0" algn="l" fontAlgn="b"/>
                      <a:r>
                        <a:rPr lang="nb-NO" sz="1100" b="1" i="0" u="none" strike="noStrike">
                          <a:solidFill>
                            <a:srgbClr val="000000"/>
                          </a:solidFill>
                          <a:effectLst/>
                          <a:latin typeface="Montserrat" panose="00000500000000000000" pitchFamily="2" charset="0"/>
                        </a:rPr>
                        <a:t> Au</a:t>
                      </a:r>
                      <a:r>
                        <a:rPr lang="nb-NO" sz="1100" b="0" i="0" u="none" strike="noStrike">
                          <a:solidFill>
                            <a:srgbClr val="000000"/>
                          </a:solidFill>
                          <a:effectLst/>
                          <a:latin typeface="Montserrat" panose="00000500000000000000" pitchFamily="2" charset="0"/>
                        </a:rPr>
                        <a:t> (Gold)</a:t>
                      </a:r>
                    </a:p>
                  </a:txBody>
                  <a:tcPr marL="9525" marR="9525" marT="9525" marB="0" anchor="ctr"/>
                </a:tc>
                <a:tc>
                  <a:txBody>
                    <a:bodyPr/>
                    <a:lstStyle/>
                    <a:p>
                      <a:pPr algn="ctr" fontAlgn="ctr"/>
                      <a:r>
                        <a:rPr lang="nb-NO" sz="1050" b="0" i="0" u="none" strike="noStrike" err="1">
                          <a:solidFill>
                            <a:srgbClr val="000000"/>
                          </a:solidFill>
                          <a:effectLst/>
                          <a:latin typeface="Montserrat" panose="00000500000000000000" pitchFamily="2" charset="0"/>
                        </a:rPr>
                        <a:t>ppm</a:t>
                      </a:r>
                      <a:endParaRPr lang="nb-NO" sz="1050" b="0" i="0" u="none" strike="noStrike">
                        <a:solidFill>
                          <a:srgbClr val="000000"/>
                        </a:solidFill>
                        <a:effectLst/>
                        <a:latin typeface="Montserrat" panose="00000500000000000000" pitchFamily="2" charset="0"/>
                      </a:endParaRPr>
                    </a:p>
                  </a:txBody>
                  <a:tcPr marL="9525" marR="9525" marT="9525" marB="0" anchor="ctr"/>
                </a:tc>
                <a:tc>
                  <a:txBody>
                    <a:bodyPr/>
                    <a:lstStyle/>
                    <a:p>
                      <a:pPr algn="ctr" fontAlgn="b"/>
                      <a:r>
                        <a:rPr lang="nb-NO" sz="1050" b="0" i="0" u="none" strike="noStrike">
                          <a:solidFill>
                            <a:srgbClr val="000000"/>
                          </a:solidFill>
                          <a:effectLst/>
                          <a:latin typeface="Montserrat" panose="00000500000000000000" pitchFamily="2" charset="0"/>
                        </a:rPr>
                        <a:t>0,05</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10,01</a:t>
                      </a:r>
                    </a:p>
                  </a:txBody>
                  <a:tcPr marL="9525" marR="9525" marT="9525" marB="0" anchor="ctr"/>
                </a:tc>
                <a:extLst>
                  <a:ext uri="{0D108BD9-81ED-4DB2-BD59-A6C34878D82A}">
                    <a16:rowId xmlns:a16="http://schemas.microsoft.com/office/drawing/2014/main" val="1782949271"/>
                  </a:ext>
                </a:extLst>
              </a:tr>
              <a:tr h="211444">
                <a:tc>
                  <a:txBody>
                    <a:bodyPr/>
                    <a:lstStyle/>
                    <a:p>
                      <a:pPr lvl="0" algn="l" fontAlgn="b"/>
                      <a:r>
                        <a:rPr lang="nb-NO" sz="1100" b="1" i="0" u="none" strike="noStrike" dirty="0">
                          <a:solidFill>
                            <a:srgbClr val="000000"/>
                          </a:solidFill>
                          <a:effectLst/>
                          <a:latin typeface="Montserrat" panose="00000500000000000000" pitchFamily="2" charset="0"/>
                        </a:rPr>
                        <a:t> Ni</a:t>
                      </a:r>
                      <a:r>
                        <a:rPr lang="nb-NO" sz="1100" b="0" i="0" u="none" strike="noStrike" dirty="0">
                          <a:solidFill>
                            <a:srgbClr val="000000"/>
                          </a:solidFill>
                          <a:effectLst/>
                          <a:latin typeface="Montserrat" panose="00000500000000000000" pitchFamily="2" charset="0"/>
                        </a:rPr>
                        <a:t> (Nickel)</a:t>
                      </a:r>
                    </a:p>
                  </a:txBody>
                  <a:tcPr marL="9525" marR="9525" marT="9525" marB="0" anchor="ctr"/>
                </a:tc>
                <a:tc>
                  <a:txBody>
                    <a:bodyPr/>
                    <a:lstStyle/>
                    <a:p>
                      <a:pPr algn="ctr" fontAlgn="ctr"/>
                      <a:r>
                        <a:rPr lang="nb-NO" sz="1050" b="0" i="0" u="none" strike="noStrike" err="1">
                          <a:solidFill>
                            <a:srgbClr val="000000"/>
                          </a:solidFill>
                          <a:effectLst/>
                          <a:latin typeface="Montserrat" panose="00000500000000000000" pitchFamily="2" charset="0"/>
                        </a:rPr>
                        <a:t>ppm</a:t>
                      </a:r>
                      <a:endParaRPr lang="nb-NO" sz="1050" b="0" i="0" u="none" strike="noStrike">
                        <a:solidFill>
                          <a:srgbClr val="000000"/>
                        </a:solidFill>
                        <a:effectLst/>
                        <a:latin typeface="Montserrat" panose="00000500000000000000" pitchFamily="2" charset="0"/>
                      </a:endParaRP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225</a:t>
                      </a:r>
                    </a:p>
                  </a:txBody>
                  <a:tcPr marL="9525" marR="9525" marT="9525" marB="0" anchor="ctr"/>
                </a:tc>
                <a:tc>
                  <a:txBody>
                    <a:bodyPr/>
                    <a:lstStyle/>
                    <a:p>
                      <a:pPr algn="ctr" fontAlgn="b"/>
                      <a:r>
                        <a:rPr lang="nb-NO" sz="1050" b="0" i="0" u="none" strike="noStrike">
                          <a:solidFill>
                            <a:srgbClr val="000000"/>
                          </a:solidFill>
                          <a:effectLst/>
                          <a:latin typeface="Montserrat" panose="00000500000000000000" pitchFamily="2" charset="0"/>
                        </a:rPr>
                        <a:t>49,5</a:t>
                      </a:r>
                    </a:p>
                  </a:txBody>
                  <a:tcPr marL="9525" marR="9525" marT="9525" marB="0" anchor="ctr"/>
                </a:tc>
                <a:extLst>
                  <a:ext uri="{0D108BD9-81ED-4DB2-BD59-A6C34878D82A}">
                    <a16:rowId xmlns:a16="http://schemas.microsoft.com/office/drawing/2014/main" val="463142314"/>
                  </a:ext>
                </a:extLst>
              </a:tr>
              <a:tr h="211444">
                <a:tc>
                  <a:txBody>
                    <a:bodyPr/>
                    <a:lstStyle/>
                    <a:p>
                      <a:pPr lvl="0" algn="l" fontAlgn="b"/>
                      <a:r>
                        <a:rPr lang="nb-NO" sz="1100" b="1" i="0" u="none" strike="noStrike" dirty="0">
                          <a:solidFill>
                            <a:srgbClr val="000000"/>
                          </a:solidFill>
                          <a:effectLst/>
                          <a:latin typeface="Montserrat" panose="00000500000000000000" pitchFamily="2" charset="0"/>
                        </a:rPr>
                        <a:t> Co</a:t>
                      </a:r>
                      <a:r>
                        <a:rPr lang="nb-NO" sz="1100" b="0" i="0" u="none" strike="noStrike" dirty="0">
                          <a:solidFill>
                            <a:srgbClr val="000000"/>
                          </a:solidFill>
                          <a:effectLst/>
                          <a:latin typeface="Montserrat" panose="00000500000000000000" pitchFamily="2" charset="0"/>
                        </a:rPr>
                        <a:t> (Cobolt)</a:t>
                      </a:r>
                    </a:p>
                  </a:txBody>
                  <a:tcPr marL="9525" marR="9525" marT="9525" marB="0" anchor="ctr"/>
                </a:tc>
                <a:tc>
                  <a:txBody>
                    <a:bodyPr/>
                    <a:lstStyle/>
                    <a:p>
                      <a:pPr algn="ctr" fontAlgn="ctr"/>
                      <a:r>
                        <a:rPr lang="nb-NO" sz="1050" b="0" i="0" u="none" strike="noStrike" err="1">
                          <a:solidFill>
                            <a:srgbClr val="000000"/>
                          </a:solidFill>
                          <a:effectLst/>
                          <a:latin typeface="Montserrat" panose="00000500000000000000" pitchFamily="2" charset="0"/>
                        </a:rPr>
                        <a:t>ppm</a:t>
                      </a:r>
                      <a:endParaRPr lang="nb-NO" sz="1050" b="0" i="0" u="none" strike="noStrike">
                        <a:solidFill>
                          <a:srgbClr val="000000"/>
                        </a:solidFill>
                        <a:effectLst/>
                        <a:latin typeface="Montserrat" panose="00000500000000000000" pitchFamily="2" charset="0"/>
                      </a:endParaRP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840</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29</a:t>
                      </a:r>
                    </a:p>
                  </a:txBody>
                  <a:tcPr marL="9525" marR="9525" marT="9525" marB="0" anchor="ctr"/>
                </a:tc>
                <a:extLst>
                  <a:ext uri="{0D108BD9-81ED-4DB2-BD59-A6C34878D82A}">
                    <a16:rowId xmlns:a16="http://schemas.microsoft.com/office/drawing/2014/main" val="3204967449"/>
                  </a:ext>
                </a:extLst>
              </a:tr>
              <a:tr h="211444">
                <a:tc>
                  <a:txBody>
                    <a:bodyPr/>
                    <a:lstStyle/>
                    <a:p>
                      <a:pPr lvl="0" algn="l" fontAlgn="b"/>
                      <a:r>
                        <a:rPr lang="nb-NO" sz="1100" b="1" i="0" u="none" strike="noStrike" dirty="0">
                          <a:solidFill>
                            <a:srgbClr val="000000"/>
                          </a:solidFill>
                          <a:effectLst/>
                          <a:latin typeface="Montserrat" panose="00000500000000000000" pitchFamily="2" charset="0"/>
                        </a:rPr>
                        <a:t> As</a:t>
                      </a:r>
                      <a:r>
                        <a:rPr lang="nb-NO" sz="1100" b="0" i="0" u="none" strike="noStrike" dirty="0">
                          <a:solidFill>
                            <a:srgbClr val="000000"/>
                          </a:solidFill>
                          <a:effectLst/>
                          <a:latin typeface="Montserrat" panose="00000500000000000000" pitchFamily="2" charset="0"/>
                        </a:rPr>
                        <a:t> (Arsenic)</a:t>
                      </a:r>
                    </a:p>
                  </a:txBody>
                  <a:tcPr marL="9525" marR="9525" marT="9525" marB="0" anchor="ctr"/>
                </a:tc>
                <a:tc>
                  <a:txBody>
                    <a:bodyPr/>
                    <a:lstStyle/>
                    <a:p>
                      <a:pPr algn="ctr" fontAlgn="ctr"/>
                      <a:r>
                        <a:rPr lang="nb-NO" sz="1050" b="0" i="0" u="none" strike="noStrike" err="1">
                          <a:solidFill>
                            <a:srgbClr val="000000"/>
                          </a:solidFill>
                          <a:effectLst/>
                          <a:latin typeface="Montserrat" panose="00000500000000000000" pitchFamily="2" charset="0"/>
                        </a:rPr>
                        <a:t>ppm</a:t>
                      </a:r>
                      <a:endParaRPr lang="nb-NO" sz="1050" b="0" i="0" u="none" strike="noStrike">
                        <a:solidFill>
                          <a:srgbClr val="000000"/>
                        </a:solidFill>
                        <a:effectLst/>
                        <a:latin typeface="Montserrat" panose="00000500000000000000" pitchFamily="2" charset="0"/>
                      </a:endParaRP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209</a:t>
                      </a:r>
                    </a:p>
                  </a:txBody>
                  <a:tcPr marL="9525" marR="9525" marT="9525" marB="0" anchor="ctr"/>
                </a:tc>
                <a:tc>
                  <a:txBody>
                    <a:bodyPr/>
                    <a:lstStyle/>
                    <a:p>
                      <a:pPr algn="ctr" fontAlgn="b"/>
                      <a:r>
                        <a:rPr lang="nb-NO" sz="1050" b="0" i="0" u="none" strike="noStrike">
                          <a:solidFill>
                            <a:srgbClr val="000000"/>
                          </a:solidFill>
                          <a:effectLst/>
                          <a:latin typeface="Montserrat" panose="00000500000000000000" pitchFamily="2" charset="0"/>
                        </a:rPr>
                        <a:t>47,9</a:t>
                      </a:r>
                    </a:p>
                  </a:txBody>
                  <a:tcPr marL="9525" marR="9525" marT="9525" marB="0" anchor="ctr"/>
                </a:tc>
                <a:extLst>
                  <a:ext uri="{0D108BD9-81ED-4DB2-BD59-A6C34878D82A}">
                    <a16:rowId xmlns:a16="http://schemas.microsoft.com/office/drawing/2014/main" val="765547719"/>
                  </a:ext>
                </a:extLst>
              </a:tr>
              <a:tr h="211444">
                <a:tc>
                  <a:txBody>
                    <a:bodyPr/>
                    <a:lstStyle/>
                    <a:p>
                      <a:pPr lvl="0" algn="l" fontAlgn="b"/>
                      <a:r>
                        <a:rPr lang="nb-NO" sz="1100" b="1" i="0" u="none" strike="noStrike">
                          <a:solidFill>
                            <a:srgbClr val="000000"/>
                          </a:solidFill>
                          <a:effectLst/>
                          <a:latin typeface="Montserrat" panose="00000500000000000000" pitchFamily="2" charset="0"/>
                        </a:rPr>
                        <a:t> Mo</a:t>
                      </a:r>
                      <a:r>
                        <a:rPr lang="nb-NO" sz="1100" b="0" i="0" u="none" strike="noStrike">
                          <a:solidFill>
                            <a:srgbClr val="000000"/>
                          </a:solidFill>
                          <a:effectLst/>
                          <a:latin typeface="Montserrat" panose="00000500000000000000" pitchFamily="2" charset="0"/>
                        </a:rPr>
                        <a:t> (</a:t>
                      </a:r>
                      <a:r>
                        <a:rPr lang="nb-NO" sz="1100" b="0" i="0" u="none" strike="noStrike" err="1">
                          <a:solidFill>
                            <a:srgbClr val="000000"/>
                          </a:solidFill>
                          <a:effectLst/>
                          <a:latin typeface="Montserrat" panose="00000500000000000000" pitchFamily="2" charset="0"/>
                        </a:rPr>
                        <a:t>Molybdene</a:t>
                      </a:r>
                      <a:r>
                        <a:rPr lang="nb-NO" sz="1100" b="0" i="0" u="none" strike="noStrike">
                          <a:solidFill>
                            <a:srgbClr val="000000"/>
                          </a:solidFill>
                          <a:effectLst/>
                          <a:latin typeface="Montserrat" panose="00000500000000000000" pitchFamily="2" charset="0"/>
                        </a:rPr>
                        <a:t>)</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ppm</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71,3</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411</a:t>
                      </a:r>
                    </a:p>
                  </a:txBody>
                  <a:tcPr marL="9525" marR="9525" marT="9525" marB="0" anchor="ctr"/>
                </a:tc>
                <a:extLst>
                  <a:ext uri="{0D108BD9-81ED-4DB2-BD59-A6C34878D82A}">
                    <a16:rowId xmlns:a16="http://schemas.microsoft.com/office/drawing/2014/main" val="3485091544"/>
                  </a:ext>
                </a:extLst>
              </a:tr>
              <a:tr h="211444">
                <a:tc>
                  <a:txBody>
                    <a:bodyPr/>
                    <a:lstStyle/>
                    <a:p>
                      <a:pPr lvl="0" algn="l" fontAlgn="b"/>
                      <a:r>
                        <a:rPr lang="nb-NO" sz="1100" b="1" i="0" u="none" strike="noStrike">
                          <a:solidFill>
                            <a:srgbClr val="000000"/>
                          </a:solidFill>
                          <a:effectLst/>
                          <a:latin typeface="Montserrat" panose="00000500000000000000" pitchFamily="2" charset="0"/>
                        </a:rPr>
                        <a:t> Ti  </a:t>
                      </a:r>
                      <a:r>
                        <a:rPr lang="nb-NO" sz="1100" b="0" i="0" u="none" strike="noStrike">
                          <a:solidFill>
                            <a:srgbClr val="000000"/>
                          </a:solidFill>
                          <a:effectLst/>
                          <a:latin typeface="Montserrat" panose="00000500000000000000" pitchFamily="2" charset="0"/>
                        </a:rPr>
                        <a:t>(</a:t>
                      </a:r>
                      <a:r>
                        <a:rPr lang="nb-NO" sz="1100" b="0" i="0" u="none" strike="noStrike" err="1">
                          <a:solidFill>
                            <a:srgbClr val="000000"/>
                          </a:solidFill>
                          <a:effectLst/>
                          <a:latin typeface="Montserrat" panose="00000500000000000000" pitchFamily="2" charset="0"/>
                        </a:rPr>
                        <a:t>Titanium</a:t>
                      </a:r>
                      <a:r>
                        <a:rPr lang="nb-NO" sz="1100" b="0" i="0" u="none" strike="noStrike">
                          <a:solidFill>
                            <a:srgbClr val="000000"/>
                          </a:solidFill>
                          <a:effectLst/>
                          <a:latin typeface="Montserrat" panose="00000500000000000000" pitchFamily="2" charset="0"/>
                        </a:rPr>
                        <a:t>)</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ppm</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8130</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2170</a:t>
                      </a:r>
                    </a:p>
                  </a:txBody>
                  <a:tcPr marL="9525" marR="9525" marT="9525" marB="0" anchor="ctr"/>
                </a:tc>
                <a:extLst>
                  <a:ext uri="{0D108BD9-81ED-4DB2-BD59-A6C34878D82A}">
                    <a16:rowId xmlns:a16="http://schemas.microsoft.com/office/drawing/2014/main" val="4259256307"/>
                  </a:ext>
                </a:extLst>
              </a:tr>
              <a:tr h="211444">
                <a:tc>
                  <a:txBody>
                    <a:bodyPr/>
                    <a:lstStyle/>
                    <a:p>
                      <a:pPr lvl="0" algn="l" fontAlgn="b"/>
                      <a:r>
                        <a:rPr lang="nb-NO" sz="1100" b="1" i="0" u="none" strike="noStrike" dirty="0">
                          <a:solidFill>
                            <a:srgbClr val="000000"/>
                          </a:solidFill>
                          <a:effectLst/>
                          <a:latin typeface="Montserrat" panose="00000500000000000000" pitchFamily="2" charset="0"/>
                        </a:rPr>
                        <a:t> V</a:t>
                      </a:r>
                      <a:r>
                        <a:rPr lang="nb-NO" sz="1100" b="0" i="0" u="none" strike="noStrike" dirty="0">
                          <a:solidFill>
                            <a:srgbClr val="000000"/>
                          </a:solidFill>
                          <a:effectLst/>
                          <a:latin typeface="Montserrat" panose="00000500000000000000" pitchFamily="2" charset="0"/>
                        </a:rPr>
                        <a:t> (Vanadium)</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ppm</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286</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425</a:t>
                      </a:r>
                    </a:p>
                  </a:txBody>
                  <a:tcPr marL="9525" marR="9525" marT="9525" marB="0" anchor="ctr"/>
                </a:tc>
                <a:extLst>
                  <a:ext uri="{0D108BD9-81ED-4DB2-BD59-A6C34878D82A}">
                    <a16:rowId xmlns:a16="http://schemas.microsoft.com/office/drawing/2014/main" val="1508232884"/>
                  </a:ext>
                </a:extLst>
              </a:tr>
              <a:tr h="211444">
                <a:tc>
                  <a:txBody>
                    <a:bodyPr/>
                    <a:lstStyle/>
                    <a:p>
                      <a:pPr lvl="0" algn="l" fontAlgn="b"/>
                      <a:r>
                        <a:rPr lang="nb-NO" sz="1100" b="1" i="0" u="none" strike="noStrike">
                          <a:solidFill>
                            <a:srgbClr val="000000"/>
                          </a:solidFill>
                          <a:effectLst/>
                          <a:latin typeface="Montserrat" panose="00000500000000000000" pitchFamily="2" charset="0"/>
                        </a:rPr>
                        <a:t> </a:t>
                      </a:r>
                      <a:r>
                        <a:rPr lang="nb-NO" sz="1100" b="1" i="0" u="none" strike="noStrike" err="1">
                          <a:solidFill>
                            <a:srgbClr val="000000"/>
                          </a:solidFill>
                          <a:effectLst/>
                          <a:latin typeface="Montserrat" panose="00000500000000000000" pitchFamily="2" charset="0"/>
                        </a:rPr>
                        <a:t>Cr</a:t>
                      </a:r>
                      <a:r>
                        <a:rPr lang="nb-NO" sz="1100" b="0" i="0" u="none" strike="noStrike">
                          <a:solidFill>
                            <a:srgbClr val="000000"/>
                          </a:solidFill>
                          <a:effectLst/>
                          <a:latin typeface="Montserrat" panose="00000500000000000000" pitchFamily="2" charset="0"/>
                        </a:rPr>
                        <a:t> (</a:t>
                      </a:r>
                      <a:r>
                        <a:rPr lang="nb-NO" sz="1100" b="0" i="0" u="none" strike="noStrike" err="1">
                          <a:solidFill>
                            <a:srgbClr val="000000"/>
                          </a:solidFill>
                          <a:effectLst/>
                          <a:latin typeface="Montserrat" panose="00000500000000000000" pitchFamily="2" charset="0"/>
                        </a:rPr>
                        <a:t>Chromium</a:t>
                      </a:r>
                      <a:r>
                        <a:rPr lang="nb-NO" sz="1100" b="0" i="0" u="none" strike="noStrike">
                          <a:solidFill>
                            <a:srgbClr val="000000"/>
                          </a:solidFill>
                          <a:effectLst/>
                          <a:latin typeface="Montserrat" panose="00000500000000000000" pitchFamily="2" charset="0"/>
                        </a:rPr>
                        <a:t>)</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ppm</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429</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495</a:t>
                      </a:r>
                    </a:p>
                  </a:txBody>
                  <a:tcPr marL="9525" marR="9525" marT="9525" marB="0" anchor="ctr"/>
                </a:tc>
                <a:extLst>
                  <a:ext uri="{0D108BD9-81ED-4DB2-BD59-A6C34878D82A}">
                    <a16:rowId xmlns:a16="http://schemas.microsoft.com/office/drawing/2014/main" val="3780233635"/>
                  </a:ext>
                </a:extLst>
              </a:tr>
              <a:tr h="211444">
                <a:tc>
                  <a:txBody>
                    <a:bodyPr/>
                    <a:lstStyle/>
                    <a:p>
                      <a:pPr lvl="0" algn="l" fontAlgn="b"/>
                      <a:r>
                        <a:rPr lang="nb-NO" sz="1100" b="1" i="0" u="none" strike="noStrike">
                          <a:solidFill>
                            <a:srgbClr val="000000"/>
                          </a:solidFill>
                          <a:effectLst/>
                          <a:latin typeface="Montserrat" panose="00000500000000000000" pitchFamily="2" charset="0"/>
                        </a:rPr>
                        <a:t> </a:t>
                      </a:r>
                      <a:r>
                        <a:rPr lang="nb-NO" sz="1100" b="1" i="0" u="none" strike="noStrike" err="1">
                          <a:solidFill>
                            <a:srgbClr val="000000"/>
                          </a:solidFill>
                          <a:effectLst/>
                          <a:latin typeface="Montserrat" panose="00000500000000000000" pitchFamily="2" charset="0"/>
                        </a:rPr>
                        <a:t>Mn</a:t>
                      </a:r>
                      <a:r>
                        <a:rPr lang="nb-NO" sz="1100" b="0" i="0" u="none" strike="noStrike">
                          <a:solidFill>
                            <a:srgbClr val="000000"/>
                          </a:solidFill>
                          <a:effectLst/>
                          <a:latin typeface="Montserrat" panose="00000500000000000000" pitchFamily="2" charset="0"/>
                        </a:rPr>
                        <a:t> (</a:t>
                      </a:r>
                      <a:r>
                        <a:rPr lang="nb-NO" sz="1100" b="0" i="0" u="none" strike="noStrike" err="1">
                          <a:solidFill>
                            <a:srgbClr val="000000"/>
                          </a:solidFill>
                          <a:effectLst/>
                          <a:latin typeface="Montserrat" panose="00000500000000000000" pitchFamily="2" charset="0"/>
                        </a:rPr>
                        <a:t>Manganese</a:t>
                      </a:r>
                      <a:r>
                        <a:rPr lang="nb-NO" sz="1100" b="0" i="0" u="none" strike="noStrike">
                          <a:solidFill>
                            <a:srgbClr val="000000"/>
                          </a:solidFill>
                          <a:effectLst/>
                          <a:latin typeface="Montserrat" panose="00000500000000000000" pitchFamily="2" charset="0"/>
                        </a:rPr>
                        <a:t>)</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nb-NO" sz="1050" b="0" i="0" u="none" strike="noStrike" kern="1200" cap="none" spc="0" normalizeH="0" baseline="0" noProof="0" err="1">
                          <a:ln>
                            <a:noFill/>
                          </a:ln>
                          <a:solidFill>
                            <a:srgbClr val="000000"/>
                          </a:solidFill>
                          <a:effectLst/>
                          <a:uLnTx/>
                          <a:uFillTx/>
                          <a:latin typeface="Montserrat" panose="00000500000000000000" pitchFamily="2" charset="0"/>
                          <a:ea typeface="+mn-ea"/>
                          <a:cs typeface="+mn-cs"/>
                        </a:rPr>
                        <a:t>ppm</a:t>
                      </a:r>
                      <a:endParaRPr kumimoji="0" lang="nb-NO" sz="105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3120</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2150</a:t>
                      </a:r>
                    </a:p>
                  </a:txBody>
                  <a:tcPr marL="9525" marR="9525" marT="9525" marB="0" anchor="ctr"/>
                </a:tc>
                <a:extLst>
                  <a:ext uri="{0D108BD9-81ED-4DB2-BD59-A6C34878D82A}">
                    <a16:rowId xmlns:a16="http://schemas.microsoft.com/office/drawing/2014/main" val="725363592"/>
                  </a:ext>
                </a:extLst>
              </a:tr>
              <a:tr h="211444">
                <a:tc>
                  <a:txBody>
                    <a:bodyPr/>
                    <a:lstStyle/>
                    <a:p>
                      <a:pPr lvl="0" algn="l" fontAlgn="b"/>
                      <a:r>
                        <a:rPr lang="nb-NO" sz="1100" b="1" i="0" u="none" strike="noStrike" dirty="0">
                          <a:solidFill>
                            <a:srgbClr val="000000"/>
                          </a:solidFill>
                          <a:effectLst/>
                          <a:latin typeface="Montserrat" panose="00000500000000000000" pitchFamily="2" charset="0"/>
                        </a:rPr>
                        <a:t> Fe</a:t>
                      </a:r>
                      <a:r>
                        <a:rPr lang="nb-NO" sz="1100" b="0" i="0" u="none" strike="noStrike" dirty="0">
                          <a:solidFill>
                            <a:srgbClr val="000000"/>
                          </a:solidFill>
                          <a:effectLst/>
                          <a:latin typeface="Montserrat" panose="00000500000000000000" pitchFamily="2" charset="0"/>
                        </a:rPr>
                        <a:t> (Iron)</a:t>
                      </a:r>
                    </a:p>
                  </a:txBody>
                  <a:tcPr marL="9525" marR="9525" marT="9525" marB="0" anchor="ctr"/>
                </a:tc>
                <a:tc>
                  <a:txBody>
                    <a:bodyPr/>
                    <a:lstStyle/>
                    <a:p>
                      <a:pPr algn="ctr" fontAlgn="b"/>
                      <a:r>
                        <a:rPr lang="nb-NO" sz="1100" b="0" i="0" u="none" strike="noStrike" dirty="0">
                          <a:solidFill>
                            <a:srgbClr val="000000"/>
                          </a:solidFill>
                          <a:effectLst/>
                          <a:latin typeface="Montserrat" panose="00000500000000000000" pitchFamily="2" charset="0"/>
                        </a:rPr>
                        <a:t>%</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34,0</a:t>
                      </a:r>
                    </a:p>
                  </a:txBody>
                  <a:tcPr marL="9525" marR="9525" marT="9525" marB="0" anchor="ctr"/>
                </a:tc>
                <a:tc>
                  <a:txBody>
                    <a:bodyPr/>
                    <a:lstStyle/>
                    <a:p>
                      <a:pPr algn="ctr" fontAlgn="b"/>
                      <a:r>
                        <a:rPr lang="nb-NO" sz="1050" b="0" i="0" u="none" strike="noStrike" dirty="0">
                          <a:solidFill>
                            <a:srgbClr val="000000"/>
                          </a:solidFill>
                          <a:effectLst/>
                          <a:latin typeface="Montserrat" panose="00000500000000000000" pitchFamily="2" charset="0"/>
                        </a:rPr>
                        <a:t>20,1</a:t>
                      </a:r>
                    </a:p>
                  </a:txBody>
                  <a:tcPr marL="9525" marR="9525" marT="9525" marB="0" anchor="ctr"/>
                </a:tc>
                <a:extLst>
                  <a:ext uri="{0D108BD9-81ED-4DB2-BD59-A6C34878D82A}">
                    <a16:rowId xmlns:a16="http://schemas.microsoft.com/office/drawing/2014/main" val="3093030216"/>
                  </a:ext>
                </a:extLst>
              </a:tr>
            </a:tbl>
          </a:graphicData>
        </a:graphic>
      </p:graphicFrame>
      <p:sp>
        <p:nvSpPr>
          <p:cNvPr id="5" name="TekstSylinder 4">
            <a:extLst>
              <a:ext uri="{FF2B5EF4-FFF2-40B4-BE49-F238E27FC236}">
                <a16:creationId xmlns:a16="http://schemas.microsoft.com/office/drawing/2014/main" id="{C61CAF04-E4F3-4C1F-9B5E-F528A93D661E}"/>
              </a:ext>
            </a:extLst>
          </p:cNvPr>
          <p:cNvSpPr txBox="1"/>
          <p:nvPr/>
        </p:nvSpPr>
        <p:spPr>
          <a:xfrm>
            <a:off x="8116661" y="2904868"/>
            <a:ext cx="2520000" cy="276999"/>
          </a:xfrm>
          <a:prstGeom prst="rect">
            <a:avLst/>
          </a:prstGeom>
          <a:solidFill>
            <a:srgbClr val="3D5A80"/>
          </a:solidFill>
          <a:ln>
            <a:solidFill>
              <a:srgbClr val="3D5A80"/>
            </a:solidFill>
          </a:ln>
        </p:spPr>
        <p:txBody>
          <a:bodyPr wrap="square" rtlCol="0">
            <a:spAutoFit/>
          </a:bodyPr>
          <a:lstStyle/>
          <a:p>
            <a:pPr algn="ctr"/>
            <a:r>
              <a:rPr lang="nb-NO" sz="1200" b="1" dirty="0">
                <a:solidFill>
                  <a:schemeClr val="bg1"/>
                </a:solidFill>
                <a:latin typeface="Montserrat" panose="00000500000000000000" pitchFamily="2" charset="0"/>
              </a:rPr>
              <a:t>LICENSE AREA</a:t>
            </a:r>
          </a:p>
        </p:txBody>
      </p:sp>
      <p:pic>
        <p:nvPicPr>
          <p:cNvPr id="2" name="Bilde 1">
            <a:extLst>
              <a:ext uri="{FF2B5EF4-FFF2-40B4-BE49-F238E27FC236}">
                <a16:creationId xmlns:a16="http://schemas.microsoft.com/office/drawing/2014/main" id="{784F19D8-B9E5-8E75-841B-8C72D16C4B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74521" y="277833"/>
            <a:ext cx="1038406" cy="355619"/>
          </a:xfrm>
          <a:prstGeom prst="rect">
            <a:avLst/>
          </a:prstGeom>
        </p:spPr>
      </p:pic>
      <p:sp>
        <p:nvSpPr>
          <p:cNvPr id="3" name="TextBox 43">
            <a:extLst>
              <a:ext uri="{FF2B5EF4-FFF2-40B4-BE49-F238E27FC236}">
                <a16:creationId xmlns:a16="http://schemas.microsoft.com/office/drawing/2014/main" id="{82CEF2FB-BA40-F6CA-F31E-F224E63089EB}"/>
              </a:ext>
            </a:extLst>
          </p:cNvPr>
          <p:cNvSpPr txBox="1"/>
          <p:nvPr/>
        </p:nvSpPr>
        <p:spPr>
          <a:xfrm>
            <a:off x="5214314" y="214160"/>
            <a:ext cx="5543549" cy="2512098"/>
          </a:xfrm>
          <a:prstGeom prst="rect">
            <a:avLst/>
          </a:prstGeom>
          <a:noFill/>
        </p:spPr>
        <p:txBody>
          <a:bodyPr wrap="square" rtlCol="0">
            <a:spAutoFit/>
          </a:bodyPr>
          <a:lstStyle/>
          <a:p>
            <a:pPr algn="just">
              <a:lnSpc>
                <a:spcPct val="150000"/>
              </a:lnSpc>
            </a:pPr>
            <a:r>
              <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 dominating mineralization all over the exploration area is found as both </a:t>
            </a:r>
            <a:r>
              <a:rPr lang="en-US" sz="1100" i="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copper sulphide </a:t>
            </a:r>
            <a:r>
              <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(CuFeS</a:t>
            </a:r>
            <a:r>
              <a:rPr lang="en-US" sz="1100" baseline="-25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a:t>
            </a:r>
            <a:r>
              <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and iron sulphide (FeS</a:t>
            </a:r>
            <a:r>
              <a:rPr lang="en-US" sz="1100" baseline="-25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a:t>
            </a:r>
            <a:r>
              <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Locally some other sulphides may be found, e.g. </a:t>
            </a:r>
            <a:r>
              <a:rPr lang="en-US" sz="1100" i="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zinc sulphide </a:t>
            </a:r>
            <a:r>
              <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or </a:t>
            </a:r>
            <a:r>
              <a:rPr lang="en-US" sz="1100" i="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sphalerite</a:t>
            </a:r>
            <a:r>
              <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(ZnS) and </a:t>
            </a:r>
            <a:r>
              <a:rPr lang="en-US" sz="1100" i="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lead sulphide </a:t>
            </a:r>
            <a:r>
              <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or </a:t>
            </a:r>
            <a:r>
              <a:rPr lang="en-US" sz="1100" i="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galena</a:t>
            </a:r>
            <a:r>
              <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PbS</a:t>
            </a:r>
            <a:r>
              <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These and a few other metals is included in the suite base metals. </a:t>
            </a:r>
          </a:p>
          <a:p>
            <a:pPr algn="just">
              <a:lnSpc>
                <a:spcPct val="150000"/>
              </a:lnSpc>
            </a:pPr>
            <a:endParaRPr lang="en-US" sz="7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Following the base metals occurrences are notable concentration of precious metals like silver (Ag) and gold (Au), along with trace amounts of platinum (Pt), palladium (Pd) and rhodium (Rh). Additional some strongly needed rare elements in the electronic industry like indium and REE (Rare Earth Elements). More than 70 elements have been analyzed so far and found, </a:t>
            </a:r>
          </a:p>
        </p:txBody>
      </p:sp>
      <p:pic>
        <p:nvPicPr>
          <p:cNvPr id="17" name="Bilde 16">
            <a:extLst>
              <a:ext uri="{FF2B5EF4-FFF2-40B4-BE49-F238E27FC236}">
                <a16:creationId xmlns:a16="http://schemas.microsoft.com/office/drawing/2014/main" id="{06C57587-49DF-EA6D-BB45-06A62C93A73A}"/>
              </a:ext>
            </a:extLst>
          </p:cNvPr>
          <p:cNvPicPr>
            <a:picLocks noChangeAspect="1"/>
          </p:cNvPicPr>
          <p:nvPr/>
        </p:nvPicPr>
        <p:blipFill>
          <a:blip r:embed="rId5"/>
          <a:stretch>
            <a:fillRect/>
          </a:stretch>
        </p:blipFill>
        <p:spPr>
          <a:xfrm>
            <a:off x="10725187" y="2604458"/>
            <a:ext cx="1377362" cy="1033022"/>
          </a:xfrm>
          <a:prstGeom prst="rect">
            <a:avLst/>
          </a:prstGeom>
        </p:spPr>
      </p:pic>
      <p:pic>
        <p:nvPicPr>
          <p:cNvPr id="11" name="Bilde 10">
            <a:extLst>
              <a:ext uri="{FF2B5EF4-FFF2-40B4-BE49-F238E27FC236}">
                <a16:creationId xmlns:a16="http://schemas.microsoft.com/office/drawing/2014/main" id="{86BD1D42-4B74-C428-B228-C6B8DEDA98C0}"/>
              </a:ext>
            </a:extLst>
          </p:cNvPr>
          <p:cNvPicPr>
            <a:picLocks noChangeAspect="1"/>
          </p:cNvPicPr>
          <p:nvPr/>
        </p:nvPicPr>
        <p:blipFill>
          <a:blip r:embed="rId6"/>
          <a:stretch>
            <a:fillRect/>
          </a:stretch>
        </p:blipFill>
        <p:spPr>
          <a:xfrm>
            <a:off x="10757863" y="1658992"/>
            <a:ext cx="1241631" cy="869714"/>
          </a:xfrm>
          <a:prstGeom prst="rect">
            <a:avLst/>
          </a:prstGeom>
        </p:spPr>
      </p:pic>
      <p:pic>
        <p:nvPicPr>
          <p:cNvPr id="15" name="Bilde 14">
            <a:extLst>
              <a:ext uri="{FF2B5EF4-FFF2-40B4-BE49-F238E27FC236}">
                <a16:creationId xmlns:a16="http://schemas.microsoft.com/office/drawing/2014/main" id="{838693C9-1668-82A7-A131-53157D0AEB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14809" y="796823"/>
            <a:ext cx="998118" cy="741592"/>
          </a:xfrm>
          <a:prstGeom prst="rect">
            <a:avLst/>
          </a:prstGeom>
        </p:spPr>
      </p:pic>
      <p:cxnSp>
        <p:nvCxnSpPr>
          <p:cNvPr id="25" name="Straight Connector 19">
            <a:extLst>
              <a:ext uri="{FF2B5EF4-FFF2-40B4-BE49-F238E27FC236}">
                <a16:creationId xmlns:a16="http://schemas.microsoft.com/office/drawing/2014/main" id="{ABEE966F-D936-A065-157E-E5920C59FC7D}"/>
              </a:ext>
            </a:extLst>
          </p:cNvPr>
          <p:cNvCxnSpPr>
            <a:cxnSpLocks/>
          </p:cNvCxnSpPr>
          <p:nvPr/>
        </p:nvCxnSpPr>
        <p:spPr>
          <a:xfrm flipH="1">
            <a:off x="593090" y="6444215"/>
            <a:ext cx="2748509"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8">
            <a:extLst>
              <a:ext uri="{FF2B5EF4-FFF2-40B4-BE49-F238E27FC236}">
                <a16:creationId xmlns:a16="http://schemas.microsoft.com/office/drawing/2014/main" id="{9E35D572-9797-8CFD-D164-3104C09C6970}"/>
              </a:ext>
            </a:extLst>
          </p:cNvPr>
          <p:cNvCxnSpPr>
            <a:cxnSpLocks/>
          </p:cNvCxnSpPr>
          <p:nvPr/>
        </p:nvCxnSpPr>
        <p:spPr>
          <a:xfrm flipH="1">
            <a:off x="593090" y="6444215"/>
            <a:ext cx="766618" cy="0"/>
          </a:xfrm>
          <a:prstGeom prst="line">
            <a:avLst/>
          </a:prstGeom>
          <a:ln w="38100">
            <a:solidFill>
              <a:srgbClr val="98C1D9"/>
            </a:solidFill>
          </a:ln>
        </p:spPr>
        <p:style>
          <a:lnRef idx="1">
            <a:schemeClr val="accent1"/>
          </a:lnRef>
          <a:fillRef idx="0">
            <a:schemeClr val="accent1"/>
          </a:fillRef>
          <a:effectRef idx="0">
            <a:schemeClr val="accent1"/>
          </a:effectRef>
          <a:fontRef idx="minor">
            <a:schemeClr val="tx1"/>
          </a:fontRef>
        </p:style>
      </p:cxnSp>
      <p:sp>
        <p:nvSpPr>
          <p:cNvPr id="6" name="TekstSylinder 5">
            <a:extLst>
              <a:ext uri="{FF2B5EF4-FFF2-40B4-BE49-F238E27FC236}">
                <a16:creationId xmlns:a16="http://schemas.microsoft.com/office/drawing/2014/main" id="{D97E707B-D47F-30C5-52B8-409CA1C494A9}"/>
              </a:ext>
            </a:extLst>
          </p:cNvPr>
          <p:cNvSpPr txBox="1"/>
          <p:nvPr/>
        </p:nvSpPr>
        <p:spPr>
          <a:xfrm>
            <a:off x="5332732" y="2904869"/>
            <a:ext cx="2754000" cy="276999"/>
          </a:xfrm>
          <a:prstGeom prst="rect">
            <a:avLst/>
          </a:prstGeom>
          <a:solidFill>
            <a:srgbClr val="3D5A80"/>
          </a:solidFill>
          <a:ln>
            <a:solidFill>
              <a:srgbClr val="3D5A80"/>
            </a:solidFill>
          </a:ln>
        </p:spPr>
        <p:txBody>
          <a:bodyPr wrap="square" rtlCol="0">
            <a:spAutoFit/>
          </a:bodyPr>
          <a:lstStyle/>
          <a:p>
            <a:pPr algn="ctr"/>
            <a:r>
              <a:rPr lang="en-GB" sz="1200" b="1" noProof="0" dirty="0">
                <a:solidFill>
                  <a:schemeClr val="bg1"/>
                </a:solidFill>
                <a:latin typeface="Montserrat" panose="00000500000000000000" pitchFamily="2" charset="0"/>
              </a:rPr>
              <a:t>EXAMPLE OF OCCURRENCE</a:t>
            </a:r>
          </a:p>
        </p:txBody>
      </p:sp>
      <p:pic>
        <p:nvPicPr>
          <p:cNvPr id="1026" name="Picture 2" descr="Chalcopyrite - Minerals For Sale - #4811150">
            <a:extLst>
              <a:ext uri="{FF2B5EF4-FFF2-40B4-BE49-F238E27FC236}">
                <a16:creationId xmlns:a16="http://schemas.microsoft.com/office/drawing/2014/main" id="{7B4C7442-2F1A-E262-C146-08CB9BB6392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781458" y="3554246"/>
            <a:ext cx="1264819" cy="12648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ematite - Minerals For Sale - #4541420">
            <a:extLst>
              <a:ext uri="{FF2B5EF4-FFF2-40B4-BE49-F238E27FC236}">
                <a16:creationId xmlns:a16="http://schemas.microsoft.com/office/drawing/2014/main" id="{9197817F-C8EC-3354-3440-2D0548444B6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656560" y="4919004"/>
            <a:ext cx="1535440" cy="153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663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2DA8F1-F46D-4899-AC45-DFCA7F788AE2}"/>
              </a:ext>
            </a:extLst>
          </p:cNvPr>
          <p:cNvSpPr txBox="1"/>
          <p:nvPr/>
        </p:nvSpPr>
        <p:spPr>
          <a:xfrm>
            <a:off x="860442" y="4362408"/>
            <a:ext cx="4854558" cy="830997"/>
          </a:xfrm>
          <a:prstGeom prst="rect">
            <a:avLst/>
          </a:prstGeom>
          <a:noFill/>
        </p:spPr>
        <p:txBody>
          <a:bodyPr wrap="square" rtlCol="0">
            <a:spAutoFit/>
          </a:bodyPr>
          <a:lstStyle/>
          <a:p>
            <a:r>
              <a:rPr lang="en-US" sz="1600" b="1" dirty="0">
                <a:solidFill>
                  <a:schemeClr val="tx1">
                    <a:lumMod val="85000"/>
                    <a:lumOff val="15000"/>
                  </a:schemeClr>
                </a:solidFill>
                <a:latin typeface="Montserrat" panose="00000500000000000000" pitchFamily="2" charset="0"/>
                <a:ea typeface="Roboto" panose="02000000000000000000" pitchFamily="2" charset="0"/>
                <a:cs typeface="Poppins" panose="00000500000000000000" pitchFamily="2" charset="0"/>
              </a:rPr>
              <a:t>Chairman Jon Olav </a:t>
            </a:r>
            <a:r>
              <a:rPr lang="en-US" sz="1600" b="1" dirty="0" err="1">
                <a:solidFill>
                  <a:schemeClr val="tx1">
                    <a:lumMod val="85000"/>
                    <a:lumOff val="15000"/>
                  </a:schemeClr>
                </a:solidFill>
                <a:latin typeface="Montserrat" panose="00000500000000000000" pitchFamily="2" charset="0"/>
                <a:ea typeface="Roboto" panose="02000000000000000000" pitchFamily="2" charset="0"/>
                <a:cs typeface="Poppins" panose="00000500000000000000" pitchFamily="2" charset="0"/>
              </a:rPr>
              <a:t>Slettebakk</a:t>
            </a:r>
            <a:endParaRPr lang="en-US" sz="1600" b="1" dirty="0">
              <a:solidFill>
                <a:schemeClr val="tx1">
                  <a:lumMod val="85000"/>
                  <a:lumOff val="15000"/>
                </a:schemeClr>
              </a:solidFill>
              <a:latin typeface="Montserrat" panose="00000500000000000000" pitchFamily="2" charset="0"/>
              <a:ea typeface="Roboto" panose="02000000000000000000" pitchFamily="2" charset="0"/>
              <a:cs typeface="Poppins" panose="00000500000000000000" pitchFamily="2" charset="0"/>
            </a:endParaRPr>
          </a:p>
          <a:p>
            <a:r>
              <a:rPr lang="en-US" sz="1600" b="1" dirty="0">
                <a:solidFill>
                  <a:schemeClr val="tx1">
                    <a:lumMod val="85000"/>
                    <a:lumOff val="15000"/>
                  </a:schemeClr>
                </a:solidFill>
                <a:latin typeface="Montserrat" panose="00000500000000000000" pitchFamily="2" charset="0"/>
                <a:ea typeface="Roboto" panose="02000000000000000000" pitchFamily="2" charset="0"/>
                <a:cs typeface="Poppins" panose="00000500000000000000" pitchFamily="2" charset="0"/>
              </a:rPr>
              <a:t>+47  97 52 13 57</a:t>
            </a:r>
          </a:p>
          <a:p>
            <a:r>
              <a:rPr lang="en-US" sz="1600" b="1" dirty="0">
                <a:solidFill>
                  <a:schemeClr val="tx1">
                    <a:lumMod val="85000"/>
                    <a:lumOff val="15000"/>
                  </a:schemeClr>
                </a:solidFill>
                <a:latin typeface="Montserrat" panose="00000500000000000000" pitchFamily="2" charset="0"/>
                <a:ea typeface="Roboto" panose="02000000000000000000" pitchFamily="2" charset="0"/>
                <a:cs typeface="Poppins" panose="00000500000000000000" pitchFamily="2" charset="0"/>
              </a:rPr>
              <a:t>jon.olav.slettebakk@elementmontering.no</a:t>
            </a:r>
          </a:p>
        </p:txBody>
      </p:sp>
      <p:sp>
        <p:nvSpPr>
          <p:cNvPr id="11" name="TextBox 10">
            <a:extLst>
              <a:ext uri="{FF2B5EF4-FFF2-40B4-BE49-F238E27FC236}">
                <a16:creationId xmlns:a16="http://schemas.microsoft.com/office/drawing/2014/main" id="{F8C40890-DEDB-4C84-9D3A-F8A6D766E999}"/>
              </a:ext>
            </a:extLst>
          </p:cNvPr>
          <p:cNvSpPr txBox="1"/>
          <p:nvPr/>
        </p:nvSpPr>
        <p:spPr>
          <a:xfrm>
            <a:off x="860442" y="2099505"/>
            <a:ext cx="4238452" cy="830997"/>
          </a:xfrm>
          <a:prstGeom prst="rect">
            <a:avLst/>
          </a:prstGeom>
          <a:noFill/>
        </p:spPr>
        <p:txBody>
          <a:bodyPr wrap="square" rtlCol="0">
            <a:spAutoFit/>
          </a:bodyPr>
          <a:lstStyle/>
          <a:p>
            <a:r>
              <a:rPr lang="en-US" sz="2400" b="1">
                <a:solidFill>
                  <a:schemeClr val="tx1">
                    <a:lumMod val="85000"/>
                    <a:lumOff val="15000"/>
                  </a:schemeClr>
                </a:solidFill>
                <a:latin typeface="Montserrat" panose="00000500000000000000" pitchFamily="2" charset="0"/>
                <a:ea typeface="Roboto" panose="02000000000000000000" pitchFamily="2" charset="0"/>
                <a:cs typeface="Poppins" panose="00000500000000000000" pitchFamily="2" charset="0"/>
              </a:rPr>
              <a:t>CONTACT US FOR FURTHER INFORMATION</a:t>
            </a:r>
          </a:p>
        </p:txBody>
      </p:sp>
      <p:grpSp>
        <p:nvGrpSpPr>
          <p:cNvPr id="15" name="Group 14">
            <a:extLst>
              <a:ext uri="{FF2B5EF4-FFF2-40B4-BE49-F238E27FC236}">
                <a16:creationId xmlns:a16="http://schemas.microsoft.com/office/drawing/2014/main" id="{ABC080D6-6EA8-469A-AC11-B21324F74BF9}"/>
              </a:ext>
            </a:extLst>
          </p:cNvPr>
          <p:cNvGrpSpPr/>
          <p:nvPr/>
        </p:nvGrpSpPr>
        <p:grpSpPr>
          <a:xfrm>
            <a:off x="965987" y="3119705"/>
            <a:ext cx="2266100" cy="302507"/>
            <a:chOff x="756697" y="2683879"/>
            <a:chExt cx="4230724" cy="0"/>
          </a:xfrm>
        </p:grpSpPr>
        <p:cxnSp>
          <p:nvCxnSpPr>
            <p:cNvPr id="13" name="Straight Connector 12">
              <a:extLst>
                <a:ext uri="{FF2B5EF4-FFF2-40B4-BE49-F238E27FC236}">
                  <a16:creationId xmlns:a16="http://schemas.microsoft.com/office/drawing/2014/main" id="{61835713-CD37-4FD8-B4E0-AF1956495F5E}"/>
                </a:ext>
              </a:extLst>
            </p:cNvPr>
            <p:cNvCxnSpPr>
              <a:cxnSpLocks/>
            </p:cNvCxnSpPr>
            <p:nvPr/>
          </p:nvCxnSpPr>
          <p:spPr>
            <a:xfrm flipH="1">
              <a:off x="1071704" y="2683879"/>
              <a:ext cx="3915717"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52E9D30-6BCD-48E2-B99A-4B62FB3529B0}"/>
                </a:ext>
              </a:extLst>
            </p:cNvPr>
            <p:cNvCxnSpPr>
              <a:cxnSpLocks/>
            </p:cNvCxnSpPr>
            <p:nvPr/>
          </p:nvCxnSpPr>
          <p:spPr>
            <a:xfrm flipH="1">
              <a:off x="756697" y="2683879"/>
              <a:ext cx="1090648" cy="0"/>
            </a:xfrm>
            <a:prstGeom prst="line">
              <a:avLst/>
            </a:prstGeom>
            <a:ln w="38100">
              <a:solidFill>
                <a:srgbClr val="3D5A80"/>
              </a:solidFill>
            </a:ln>
          </p:spPr>
          <p:style>
            <a:lnRef idx="1">
              <a:schemeClr val="accent1"/>
            </a:lnRef>
            <a:fillRef idx="0">
              <a:schemeClr val="accent1"/>
            </a:fillRef>
            <a:effectRef idx="0">
              <a:schemeClr val="accent1"/>
            </a:effectRef>
            <a:fontRef idx="minor">
              <a:schemeClr val="tx1"/>
            </a:fontRef>
          </p:style>
        </p:cxnSp>
      </p:grpSp>
      <p:pic>
        <p:nvPicPr>
          <p:cNvPr id="2" name="Bilde 1" descr="Et bilde som inneholder tekst&#10;&#10;Automatisk generert beskrivelse">
            <a:extLst>
              <a:ext uri="{FF2B5EF4-FFF2-40B4-BE49-F238E27FC236}">
                <a16:creationId xmlns:a16="http://schemas.microsoft.com/office/drawing/2014/main" id="{0DEBD3D6-C4EC-7070-D7B0-5CD322AB9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0673" y="162162"/>
            <a:ext cx="1043042" cy="355619"/>
          </a:xfrm>
          <a:prstGeom prst="rect">
            <a:avLst/>
          </a:prstGeom>
        </p:spPr>
      </p:pic>
      <p:pic>
        <p:nvPicPr>
          <p:cNvPr id="3" name="Bilde 2">
            <a:extLst>
              <a:ext uri="{FF2B5EF4-FFF2-40B4-BE49-F238E27FC236}">
                <a16:creationId xmlns:a16="http://schemas.microsoft.com/office/drawing/2014/main" id="{C58ACE2A-A1B1-B567-FCE3-A9C65D468D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0442" y="723269"/>
            <a:ext cx="1928025" cy="660283"/>
          </a:xfrm>
          <a:prstGeom prst="rect">
            <a:avLst/>
          </a:prstGeom>
        </p:spPr>
      </p:pic>
      <p:pic>
        <p:nvPicPr>
          <p:cNvPr id="12" name="Plassholder for bilde 11" descr="Et bilde som inneholder mørke, natur, natt, grotte&#10;&#10;KI-generert innhold kan være feil.">
            <a:extLst>
              <a:ext uri="{FF2B5EF4-FFF2-40B4-BE49-F238E27FC236}">
                <a16:creationId xmlns:a16="http://schemas.microsoft.com/office/drawing/2014/main" id="{0E35693F-115D-88A2-FD22-0281260D7FA4}"/>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6526" r="16526"/>
          <a:stretch>
            <a:fillRect/>
          </a:stretch>
        </p:blipFill>
        <p:spPr>
          <a:xfrm rot="5400000">
            <a:off x="5783263" y="-363538"/>
            <a:ext cx="6045200" cy="6772276"/>
          </a:xfrm>
        </p:spPr>
      </p:pic>
      <p:sp>
        <p:nvSpPr>
          <p:cNvPr id="16" name="TextBox 19">
            <a:extLst>
              <a:ext uri="{FF2B5EF4-FFF2-40B4-BE49-F238E27FC236}">
                <a16:creationId xmlns:a16="http://schemas.microsoft.com/office/drawing/2014/main" id="{51163B8C-092C-30DE-13D8-C8D8A9AB7CCA}"/>
              </a:ext>
            </a:extLst>
          </p:cNvPr>
          <p:cNvSpPr txBox="1"/>
          <p:nvPr/>
        </p:nvSpPr>
        <p:spPr>
          <a:xfrm>
            <a:off x="860442" y="6192421"/>
            <a:ext cx="2840022" cy="338554"/>
          </a:xfrm>
          <a:prstGeom prst="rect">
            <a:avLst/>
          </a:prstGeom>
          <a:noFill/>
        </p:spPr>
        <p:txBody>
          <a:bodyPr wrap="square" rtlCol="0">
            <a:spAutoFit/>
          </a:bodyPr>
          <a:lstStyle/>
          <a:p>
            <a:r>
              <a:rPr lang="en-US" sz="1600" b="1" dirty="0">
                <a:solidFill>
                  <a:srgbClr val="0070C0"/>
                </a:solidFill>
                <a:latin typeface="Montserrat" panose="00000500000000000000" pitchFamily="2" charset="0"/>
                <a:ea typeface="Roboto" panose="02000000000000000000" pitchFamily="2" charset="0"/>
                <a:cs typeface="Poppins" panose="00000500000000000000" pitchFamily="2" charset="0"/>
              </a:rPr>
              <a:t>www.pureminerals.no</a:t>
            </a:r>
          </a:p>
        </p:txBody>
      </p:sp>
    </p:spTree>
    <p:extLst>
      <p:ext uri="{BB962C8B-B14F-4D97-AF65-F5344CB8AC3E}">
        <p14:creationId xmlns:p14="http://schemas.microsoft.com/office/powerpoint/2010/main" val="112167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945</Words>
  <Application>Microsoft Office PowerPoint</Application>
  <PresentationFormat>Widescreen</PresentationFormat>
  <Paragraphs>136</Paragraphs>
  <Slides>7</Slides>
  <Notes>2</Notes>
  <HiddenSlides>0</HiddenSlides>
  <MMClips>0</MMClips>
  <ScaleCrop>false</ScaleCrop>
  <HeadingPairs>
    <vt:vector size="6" baseType="variant">
      <vt:variant>
        <vt:lpstr>Brukte skrifter</vt:lpstr>
      </vt:variant>
      <vt:variant>
        <vt:i4>6</vt:i4>
      </vt:variant>
      <vt:variant>
        <vt:lpstr>Tema</vt:lpstr>
      </vt:variant>
      <vt:variant>
        <vt:i4>1</vt:i4>
      </vt:variant>
      <vt:variant>
        <vt:lpstr>Lysbildetitler</vt:lpstr>
      </vt:variant>
      <vt:variant>
        <vt:i4>7</vt:i4>
      </vt:variant>
    </vt:vector>
  </HeadingPairs>
  <TitlesOfParts>
    <vt:vector size="14" baseType="lpstr">
      <vt:lpstr>Arial</vt:lpstr>
      <vt:lpstr>Calibri</vt:lpstr>
      <vt:lpstr>Calibri Light</vt:lpstr>
      <vt:lpstr>Cambria Math</vt:lpstr>
      <vt:lpstr>Montserrat</vt:lpstr>
      <vt:lpstr>Open Sans</vt:lpstr>
      <vt:lpstr>Office Theme</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Alfen Kurniawan</dc:creator>
  <cp:lastModifiedBy>Roger M Konieczny</cp:lastModifiedBy>
  <cp:revision>708</cp:revision>
  <dcterms:created xsi:type="dcterms:W3CDTF">2022-01-13T10:33:46Z</dcterms:created>
  <dcterms:modified xsi:type="dcterms:W3CDTF">2025-11-24T22:26:52Z</dcterms:modified>
</cp:coreProperties>
</file>